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76" r:id="rId2"/>
    <p:sldId id="279" r:id="rId3"/>
    <p:sldId id="304" r:id="rId4"/>
    <p:sldId id="281" r:id="rId5"/>
    <p:sldId id="305" r:id="rId6"/>
    <p:sldId id="307" r:id="rId7"/>
    <p:sldId id="306" r:id="rId8"/>
    <p:sldId id="308" r:id="rId9"/>
    <p:sldId id="309" r:id="rId10"/>
    <p:sldId id="310" r:id="rId11"/>
    <p:sldId id="311" r:id="rId12"/>
    <p:sldId id="312" r:id="rId13"/>
    <p:sldId id="313" r:id="rId14"/>
    <p:sldId id="314" r:id="rId15"/>
    <p:sldId id="317" r:id="rId16"/>
    <p:sldId id="316" r:id="rId17"/>
    <p:sldId id="318" r:id="rId18"/>
    <p:sldId id="319" r:id="rId19"/>
    <p:sldId id="320" r:id="rId20"/>
    <p:sldId id="321" r:id="rId21"/>
    <p:sldId id="322" r:id="rId22"/>
    <p:sldId id="323" r:id="rId23"/>
    <p:sldId id="324" r:id="rId24"/>
    <p:sldId id="297" r:id="rId25"/>
    <p:sldId id="298" r:id="rId26"/>
  </p:sldIdLst>
  <p:sldSz cx="13004800" cy="9753600"/>
  <p:notesSz cx="13004800" cy="9753600"/>
  <p:defaultTextStyle>
    <a:defPPr>
      <a:defRPr lang="de-D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">
          <p15:clr>
            <a:srgbClr val="A4A3A4"/>
          </p15:clr>
        </p15:guide>
        <p15:guide id="2" pos="73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4F0"/>
    <a:srgbClr val="F4F2EA"/>
    <a:srgbClr val="4F334E"/>
    <a:srgbClr val="8390FF"/>
    <a:srgbClr val="948B6C"/>
    <a:srgbClr val="FBC1E8"/>
    <a:srgbClr val="0F96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89" autoAdjust="0"/>
  </p:normalViewPr>
  <p:slideViewPr>
    <p:cSldViewPr>
      <p:cViewPr varScale="1">
        <p:scale>
          <a:sx n="66" d="100"/>
          <a:sy n="66" d="100"/>
        </p:scale>
        <p:origin x="720" y="43"/>
      </p:cViewPr>
      <p:guideLst>
        <p:guide orient="horz" pos="288"/>
        <p:guide pos="7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7366000" y="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2DDC49-609A-3B44-A1C6-133788245302}" type="datetime1">
              <a:rPr lang="de-DE" smtClean="0"/>
              <a:pPr/>
              <a:t>19.06.2019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26465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7366000" y="926465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7525CF-7212-804E-9855-29706471529B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6450227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7366000" y="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C661A5-9AB9-1949-9B9A-C46C190AE8BF}" type="datetime1">
              <a:rPr lang="de-DE" smtClean="0"/>
              <a:pPr/>
              <a:t>19.06.2019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0" y="731838"/>
            <a:ext cx="4876800" cy="3657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1300163" y="4632325"/>
            <a:ext cx="10404475" cy="43894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26465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7366000" y="9264650"/>
            <a:ext cx="5635625" cy="4873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A433B-D369-FE47-BCB2-D5C24AAD91F8}" type="slidenum">
              <a:rPr lang="de-DE" smtClean="0"/>
              <a:pPr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872226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317254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72087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438633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0908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78614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41450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6868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96701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870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436699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62616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675472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2999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846073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055963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24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2621076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r" rtl="0"/>
            <a:fld id="{3EBA5BD7-F043-4D1B-AA17-CD412FC534DE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pPr algn="r" rtl="0"/>
              <a:t>25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817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94332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29656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13784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60136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39321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191169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064000" y="731838"/>
            <a:ext cx="4876800" cy="36576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84A433B-D369-FE47-BCB2-D5C24AAD91F8}" type="slidenum">
              <a:rPr lang="de-DE" smtClean="0"/>
              <a:pPr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10219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object 2"/>
          <p:cNvSpPr/>
          <p:nvPr userDrawn="1"/>
        </p:nvSpPr>
        <p:spPr>
          <a:xfrm>
            <a:off x="0" y="9067800"/>
            <a:ext cx="13004800" cy="685800"/>
          </a:xfrm>
          <a:custGeom>
            <a:avLst/>
            <a:gdLst/>
            <a:ahLst/>
            <a:cxnLst/>
            <a:rect l="l" t="t" r="r" b="b"/>
            <a:pathLst>
              <a:path w="13004800" h="6896100">
                <a:moveTo>
                  <a:pt x="0" y="6896100"/>
                </a:moveTo>
                <a:lnTo>
                  <a:pt x="13004800" y="6896100"/>
                </a:lnTo>
                <a:lnTo>
                  <a:pt x="13004800" y="0"/>
                </a:lnTo>
                <a:lnTo>
                  <a:pt x="0" y="0"/>
                </a:lnTo>
                <a:lnTo>
                  <a:pt x="0" y="68961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939800" y="5791200"/>
            <a:ext cx="9103360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400">
                <a:solidFill>
                  <a:srgbClr val="7F7F7F"/>
                </a:solidFill>
                <a:latin typeface="+mj-lt"/>
              </a:defRPr>
            </a:lvl1pPr>
          </a:lstStyle>
          <a:p>
            <a:pPr defTabSz="815975">
              <a:buFont typeface="Times New Roman" charset="0"/>
              <a:buNone/>
            </a:pPr>
            <a:endParaRPr lang="en-US" sz="2400" dirty="0">
              <a:solidFill>
                <a:schemeClr val="bg1">
                  <a:lumMod val="50000"/>
                </a:schemeClr>
              </a:solidFill>
              <a:latin typeface="+mj-lt"/>
              <a:ea typeface="Geneva" charset="0"/>
              <a:cs typeface="Geneva" charset="0"/>
            </a:endParaRPr>
          </a:p>
        </p:txBody>
      </p:sp>
      <p:sp>
        <p:nvSpPr>
          <p:cNvPr id="8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9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DFC1A0-EAC7-FF46-B484-6832FF4081D7}" type="datetime1">
              <a:rPr lang="de-DE" smtClean="0"/>
              <a:pPr/>
              <a:t>19.06.2019</a:t>
            </a:fld>
            <a:endParaRPr lang="en-US" dirty="0"/>
          </a:p>
        </p:txBody>
      </p:sp>
      <p:sp>
        <p:nvSpPr>
          <p:cNvPr id="10" name="Holder 6"/>
          <p:cNvSpPr>
            <a:spLocks noGrp="1"/>
          </p:cNvSpPr>
          <p:nvPr>
            <p:ph type="sldNum" sz="quarter" idx="10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5" name="Titel 14"/>
          <p:cNvSpPr>
            <a:spLocks noGrp="1"/>
          </p:cNvSpPr>
          <p:nvPr>
            <p:ph type="title"/>
          </p:nvPr>
        </p:nvSpPr>
        <p:spPr>
          <a:xfrm>
            <a:off x="905503" y="4648200"/>
            <a:ext cx="10841997" cy="923330"/>
          </a:xfrm>
        </p:spPr>
        <p:txBody>
          <a:bodyPr vert="horz"/>
          <a:lstStyle>
            <a:lvl1pPr>
              <a:defRPr sz="6000">
                <a:solidFill>
                  <a:srgbClr val="17375E"/>
                </a:solidFill>
                <a:latin typeface="+mj-lt"/>
              </a:defRPr>
            </a:lvl1pPr>
          </a:lstStyle>
          <a:p>
            <a:r>
              <a:rPr lang="de-DE" dirty="0" smtClean="0"/>
              <a:t>Mastertitelformat bearbeiten</a:t>
            </a:r>
            <a:endParaRPr lang="de-DE" dirty="0"/>
          </a:p>
        </p:txBody>
      </p:sp>
      <p:sp>
        <p:nvSpPr>
          <p:cNvPr id="74" name="Holder 3"/>
          <p:cNvSpPr>
            <a:spLocks noGrp="1"/>
          </p:cNvSpPr>
          <p:nvPr>
            <p:ph type="body" idx="1" hasCustomPrompt="1"/>
          </p:nvPr>
        </p:nvSpPr>
        <p:spPr>
          <a:xfrm>
            <a:off x="939800" y="4191000"/>
            <a:ext cx="8229600" cy="295465"/>
          </a:xfrm>
        </p:spPr>
        <p:txBody>
          <a:bodyPr lIns="0" tIns="0" rIns="0" bIns="0"/>
          <a:lstStyle>
            <a:lvl1pPr>
              <a:defRPr sz="2400" b="0" i="0" cap="small">
                <a:solidFill>
                  <a:schemeClr val="bg1">
                    <a:lumMod val="50000"/>
                  </a:schemeClr>
                </a:solidFill>
                <a:latin typeface="+mj-lt"/>
                <a:cs typeface="DINPro"/>
              </a:defRPr>
            </a:lvl1pPr>
          </a:lstStyle>
          <a:p>
            <a:r>
              <a:rPr lang="de-DE" dirty="0" err="1" smtClean="0"/>
              <a:t>fff</a:t>
            </a:r>
            <a:endParaRPr dirty="0"/>
          </a:p>
        </p:txBody>
      </p:sp>
      <p:sp>
        <p:nvSpPr>
          <p:cNvPr id="13" name="Textplatzhalt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8483600" y="52705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300480" y="2420338"/>
            <a:ext cx="5423002" cy="130048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987" b="0" cap="all" spc="213" baseline="0">
                <a:solidFill>
                  <a:schemeClr val="accent1"/>
                </a:solidFill>
              </a:defRPr>
            </a:lvl1pPr>
            <a:lvl2pPr marL="650116" indent="0" algn="l" rtl="0">
              <a:buNone/>
              <a:defRPr sz="2880" b="1"/>
            </a:lvl2pPr>
            <a:lvl3pPr marL="1300232" indent="0" algn="l" rtl="0">
              <a:buNone/>
              <a:defRPr sz="2560" b="1"/>
            </a:lvl3pPr>
            <a:lvl4pPr marL="1950348" indent="0" algn="l" rtl="0">
              <a:buNone/>
              <a:defRPr sz="2240" b="1"/>
            </a:lvl4pPr>
            <a:lvl5pPr marL="2600464" indent="0" algn="l" rtl="0">
              <a:buNone/>
              <a:defRPr sz="2240" b="1"/>
            </a:lvl5pPr>
            <a:lvl6pPr marL="3250580" indent="0" algn="l" rtl="0">
              <a:buNone/>
              <a:defRPr sz="2240" b="1"/>
            </a:lvl6pPr>
            <a:lvl7pPr marL="3900696" indent="0" algn="l" rtl="0">
              <a:buNone/>
              <a:defRPr sz="2240" b="1"/>
            </a:lvl7pPr>
            <a:lvl8pPr marL="4550812" indent="0" algn="l" rtl="0">
              <a:buNone/>
              <a:defRPr sz="2240" b="1"/>
            </a:lvl8pPr>
            <a:lvl9pPr marL="5200929" indent="0" algn="l" rtl="0">
              <a:buNone/>
              <a:defRPr sz="224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300481" y="3865316"/>
            <a:ext cx="5418667" cy="4912924"/>
          </a:xfrm>
        </p:spPr>
        <p:txBody>
          <a:bodyPr rtlCol="0">
            <a:noAutofit/>
          </a:bodyPr>
          <a:lstStyle>
            <a:lvl1pPr algn="l" rtl="0">
              <a:defRPr sz="2987"/>
            </a:lvl1pPr>
            <a:lvl2pPr algn="l" rtl="0">
              <a:defRPr sz="2560"/>
            </a:lvl2pPr>
            <a:lvl3pPr algn="l" rtl="0">
              <a:defRPr sz="2133"/>
            </a:lvl3pPr>
            <a:lvl4pPr algn="l" rtl="0">
              <a:defRPr sz="2133"/>
            </a:lvl4pPr>
            <a:lvl5pPr algn="l" rtl="0">
              <a:defRPr sz="2133"/>
            </a:lvl5pPr>
            <a:lvl6pPr algn="l" rtl="0">
              <a:defRPr sz="2133"/>
            </a:lvl6pPr>
            <a:lvl7pPr algn="l" rtl="0">
              <a:defRPr sz="2133" baseline="0"/>
            </a:lvl7pPr>
            <a:lvl8pPr algn="l" rtl="0">
              <a:defRPr sz="2133" baseline="0"/>
            </a:lvl8pPr>
            <a:lvl9pPr algn="l" rtl="0">
              <a:defRPr sz="2133" baseline="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931558" y="2420338"/>
            <a:ext cx="5423002" cy="1300480"/>
          </a:xfrm>
        </p:spPr>
        <p:txBody>
          <a:bodyPr rtlCol="0" anchor="b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987" b="0" cap="all" spc="213" baseline="0">
                <a:solidFill>
                  <a:schemeClr val="accent1"/>
                </a:solidFill>
              </a:defRPr>
            </a:lvl1pPr>
            <a:lvl2pPr marL="650116" indent="0" algn="l" rtl="0">
              <a:buNone/>
              <a:defRPr sz="2880" b="1"/>
            </a:lvl2pPr>
            <a:lvl3pPr marL="1300232" indent="0" algn="l" rtl="0">
              <a:buNone/>
              <a:defRPr sz="2560" b="1"/>
            </a:lvl3pPr>
            <a:lvl4pPr marL="1950348" indent="0" algn="l" rtl="0">
              <a:buNone/>
              <a:defRPr sz="2240" b="1"/>
            </a:lvl4pPr>
            <a:lvl5pPr marL="2600464" indent="0" algn="l" rtl="0">
              <a:buNone/>
              <a:defRPr sz="2240" b="1"/>
            </a:lvl5pPr>
            <a:lvl6pPr marL="3250580" indent="0" algn="l" rtl="0">
              <a:buNone/>
              <a:defRPr sz="2240" b="1"/>
            </a:lvl6pPr>
            <a:lvl7pPr marL="3900696" indent="0" algn="l" rtl="0">
              <a:buNone/>
              <a:defRPr sz="2240" b="1"/>
            </a:lvl7pPr>
            <a:lvl8pPr marL="4550812" indent="0" algn="l" rtl="0">
              <a:buNone/>
              <a:defRPr sz="2240" b="1"/>
            </a:lvl8pPr>
            <a:lvl9pPr marL="5200929" indent="0" algn="l" rtl="0">
              <a:buNone/>
              <a:defRPr sz="224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935895" y="3865316"/>
            <a:ext cx="5418667" cy="4912924"/>
          </a:xfrm>
        </p:spPr>
        <p:txBody>
          <a:bodyPr rtlCol="0">
            <a:noAutofit/>
          </a:bodyPr>
          <a:lstStyle>
            <a:lvl1pPr algn="l" rtl="0">
              <a:defRPr sz="2987"/>
            </a:lvl1pPr>
            <a:lvl2pPr algn="l" rtl="0">
              <a:defRPr sz="2560"/>
            </a:lvl2pPr>
            <a:lvl3pPr algn="l" rtl="0">
              <a:defRPr sz="2133"/>
            </a:lvl3pPr>
            <a:lvl4pPr algn="l" rtl="0">
              <a:defRPr sz="2133"/>
            </a:lvl4pPr>
            <a:lvl5pPr algn="l" rtl="0">
              <a:defRPr sz="2133"/>
            </a:lvl5pPr>
            <a:lvl6pPr algn="l" rtl="0">
              <a:defRPr sz="2133" baseline="0"/>
            </a:lvl6pPr>
            <a:lvl7pPr algn="l" rtl="0">
              <a:defRPr sz="2133" baseline="0"/>
            </a:lvl7pPr>
            <a:lvl8pPr algn="l" rtl="0">
              <a:defRPr sz="2133" baseline="0"/>
            </a:lvl8pPr>
            <a:lvl9pPr algn="l" rtl="0">
              <a:defRPr sz="2133" baseline="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fld id="{E319BB62-AA19-4EA4-A52A-5C468577F325}" type="datetime1">
              <a:rPr lang="de-DE" altLang="zh-CN" smtClean="0"/>
              <a:t>19.06.2019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n-US" altLang="zh-CN"/>
              <a:t>Seminar: Seminar on Internet Technology</a:t>
            </a:r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C014DD1E-5D91-48A3-AD6D-45FBA980D106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06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bject 2"/>
          <p:cNvSpPr/>
          <p:nvPr userDrawn="1"/>
        </p:nvSpPr>
        <p:spPr>
          <a:xfrm>
            <a:off x="0" y="9067800"/>
            <a:ext cx="13004800" cy="685800"/>
          </a:xfrm>
          <a:custGeom>
            <a:avLst/>
            <a:gdLst/>
            <a:ahLst/>
            <a:cxnLst/>
            <a:rect l="l" t="t" r="r" b="b"/>
            <a:pathLst>
              <a:path w="13004800" h="6896100">
                <a:moveTo>
                  <a:pt x="0" y="6896100"/>
                </a:moveTo>
                <a:lnTo>
                  <a:pt x="13004800" y="6896100"/>
                </a:lnTo>
                <a:lnTo>
                  <a:pt x="13004800" y="0"/>
                </a:lnTo>
                <a:lnTo>
                  <a:pt x="0" y="0"/>
                </a:lnTo>
                <a:lnTo>
                  <a:pt x="0" y="68961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9800" y="1874982"/>
            <a:ext cx="10841997" cy="677108"/>
          </a:xfrm>
        </p:spPr>
        <p:txBody>
          <a:bodyPr lIns="0" tIns="0" rIns="0" bIns="0"/>
          <a:lstStyle>
            <a:lvl1pPr>
              <a:defRPr sz="4400" b="0" i="0">
                <a:solidFill>
                  <a:srgbClr val="17375E"/>
                </a:solidFill>
                <a:latin typeface="+mj-lt"/>
                <a:cs typeface="DINPro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540000" y="3048000"/>
            <a:ext cx="8229600" cy="369332"/>
          </a:xfrm>
        </p:spPr>
        <p:txBody>
          <a:bodyPr lIns="0" tIns="0" rIns="0" bIns="0"/>
          <a:lstStyle>
            <a:lvl1pPr>
              <a:defRPr sz="2400" b="0" i="0">
                <a:solidFill>
                  <a:srgbClr val="7F7F7F"/>
                </a:solidFill>
                <a:latin typeface="+mj-lt"/>
                <a:cs typeface=""/>
              </a:defRPr>
            </a:lvl1pPr>
          </a:lstStyle>
          <a:p>
            <a:endParaRPr dirty="0"/>
          </a:p>
        </p:txBody>
      </p:sp>
      <p:sp>
        <p:nvSpPr>
          <p:cNvPr id="8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9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5EF15-2C16-6A49-87B6-C5AFB945A04B}" type="datetime1">
              <a:rPr lang="de-DE" smtClean="0"/>
              <a:pPr/>
              <a:t>19.06.2019</a:t>
            </a:fld>
            <a:endParaRPr lang="en-US" dirty="0"/>
          </a:p>
        </p:txBody>
      </p:sp>
      <p:sp>
        <p:nvSpPr>
          <p:cNvPr id="10" name="Holder 6"/>
          <p:cNvSpPr>
            <a:spLocks noGrp="1"/>
          </p:cNvSpPr>
          <p:nvPr>
            <p:ph type="sldNum" sz="quarter" idx="4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2" name="Textplatzhalt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8483600" y="52705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object 2"/>
          <p:cNvSpPr/>
          <p:nvPr userDrawn="1"/>
        </p:nvSpPr>
        <p:spPr>
          <a:xfrm>
            <a:off x="0" y="9067800"/>
            <a:ext cx="13004800" cy="685800"/>
          </a:xfrm>
          <a:custGeom>
            <a:avLst/>
            <a:gdLst/>
            <a:ahLst/>
            <a:cxnLst/>
            <a:rect l="l" t="t" r="r" b="b"/>
            <a:pathLst>
              <a:path w="13004800" h="6896100">
                <a:moveTo>
                  <a:pt x="0" y="6896100"/>
                </a:moveTo>
                <a:lnTo>
                  <a:pt x="13004800" y="6896100"/>
                </a:lnTo>
                <a:lnTo>
                  <a:pt x="13004800" y="0"/>
                </a:lnTo>
                <a:lnTo>
                  <a:pt x="0" y="0"/>
                </a:lnTo>
                <a:lnTo>
                  <a:pt x="0" y="68961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9800" y="1874982"/>
            <a:ext cx="10841997" cy="677108"/>
          </a:xfrm>
        </p:spPr>
        <p:txBody>
          <a:bodyPr lIns="0" tIns="0" rIns="0" bIns="0"/>
          <a:lstStyle>
            <a:lvl1pPr>
              <a:defRPr sz="4400" b="0" i="0">
                <a:solidFill>
                  <a:srgbClr val="17375E"/>
                </a:solidFill>
                <a:latin typeface="+mj-lt"/>
                <a:cs typeface="DINPro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540001" y="3048000"/>
            <a:ext cx="8265599" cy="369332"/>
          </a:xfrm>
        </p:spPr>
        <p:txBody>
          <a:bodyPr lIns="0" tIns="0" rIns="0" bIns="0"/>
          <a:lstStyle>
            <a:lvl1pPr>
              <a:spcAft>
                <a:spcPts val="600"/>
              </a:spcAft>
              <a:buClr>
                <a:schemeClr val="accent1">
                  <a:lumMod val="40000"/>
                  <a:lumOff val="60000"/>
                </a:schemeClr>
              </a:buClr>
              <a:buSzPct val="104000"/>
              <a:buFont typeface="Wingdings" charset="2"/>
              <a:buChar char="§"/>
              <a:defRPr sz="2400" b="0" i="0" baseline="0">
                <a:solidFill>
                  <a:srgbClr val="595959"/>
                </a:solidFill>
                <a:latin typeface="+mj-lt"/>
                <a:cs typeface=""/>
              </a:defRPr>
            </a:lvl1pPr>
          </a:lstStyle>
          <a:p>
            <a:endParaRPr lang="de-DE" dirty="0" smtClean="0"/>
          </a:p>
        </p:txBody>
      </p:sp>
      <p:sp>
        <p:nvSpPr>
          <p:cNvPr id="8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rgbClr val="17375E"/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9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E676C-4406-3640-8397-3968334A8A8E}" type="datetime1">
              <a:rPr lang="de-DE" smtClean="0"/>
              <a:pPr/>
              <a:t>19.06.2019</a:t>
            </a:fld>
            <a:endParaRPr lang="en-US" dirty="0"/>
          </a:p>
        </p:txBody>
      </p:sp>
      <p:sp>
        <p:nvSpPr>
          <p:cNvPr id="10" name="Holder 6"/>
          <p:cNvSpPr>
            <a:spLocks noGrp="1"/>
          </p:cNvSpPr>
          <p:nvPr>
            <p:ph type="sldNum" sz="quarter" idx="4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13" name="Textplatzhalt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8483600" y="52705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Bildplatzhalter 23"/>
          <p:cNvSpPr>
            <a:spLocks noGrp="1"/>
          </p:cNvSpPr>
          <p:nvPr>
            <p:ph type="pic" sz="quarter" idx="11"/>
          </p:nvPr>
        </p:nvSpPr>
        <p:spPr>
          <a:xfrm>
            <a:off x="1" y="1371596"/>
            <a:ext cx="13004800" cy="8458200"/>
          </a:xfrm>
        </p:spPr>
        <p:txBody>
          <a:bodyPr vert="horz"/>
          <a:lstStyle/>
          <a:p>
            <a:endParaRPr lang="de-DE"/>
          </a:p>
        </p:txBody>
      </p:sp>
      <p:sp>
        <p:nvSpPr>
          <p:cNvPr id="25" name="Textplatzhalt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8483600" y="52705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  <p:sp>
        <p:nvSpPr>
          <p:cNvPr id="6" name="Rechteck 5"/>
          <p:cNvSpPr/>
          <p:nvPr userDrawn="1"/>
        </p:nvSpPr>
        <p:spPr>
          <a:xfrm>
            <a:off x="0" y="8991600"/>
            <a:ext cx="13004800" cy="762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Holder 3"/>
          <p:cNvSpPr>
            <a:spLocks noGrp="1"/>
          </p:cNvSpPr>
          <p:nvPr>
            <p:ph sz="half" idx="10"/>
          </p:nvPr>
        </p:nvSpPr>
        <p:spPr>
          <a:xfrm>
            <a:off x="2" y="2365380"/>
            <a:ext cx="13004798" cy="666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25" name="object 62"/>
          <p:cNvSpPr/>
          <p:nvPr userDrawn="1"/>
        </p:nvSpPr>
        <p:spPr>
          <a:xfrm>
            <a:off x="0" y="1403352"/>
            <a:ext cx="13004800" cy="966304"/>
          </a:xfrm>
          <a:custGeom>
            <a:avLst/>
            <a:gdLst/>
            <a:ahLst/>
            <a:cxnLst/>
            <a:rect l="l" t="t" r="r" b="b"/>
            <a:pathLst>
              <a:path w="13004800" h="2844800">
                <a:moveTo>
                  <a:pt x="0" y="2844800"/>
                </a:moveTo>
                <a:lnTo>
                  <a:pt x="13004800" y="2844800"/>
                </a:lnTo>
                <a:lnTo>
                  <a:pt x="13004800" y="0"/>
                </a:lnTo>
                <a:lnTo>
                  <a:pt x="0" y="0"/>
                </a:lnTo>
                <a:lnTo>
                  <a:pt x="0" y="2844800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50000"/>
                </a:schemeClr>
              </a:gs>
              <a:gs pos="100000">
                <a:srgbClr val="0F96D4"/>
              </a:gs>
            </a:gsLst>
            <a:lin ang="0" scaled="1"/>
            <a:tileRect/>
          </a:gra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2"/>
          <p:cNvSpPr/>
          <p:nvPr userDrawn="1"/>
        </p:nvSpPr>
        <p:spPr>
          <a:xfrm>
            <a:off x="0" y="9067800"/>
            <a:ext cx="13004800" cy="685800"/>
          </a:xfrm>
          <a:custGeom>
            <a:avLst/>
            <a:gdLst/>
            <a:ahLst/>
            <a:cxnLst/>
            <a:rect l="l" t="t" r="r" b="b"/>
            <a:pathLst>
              <a:path w="13004800" h="6896100">
                <a:moveTo>
                  <a:pt x="0" y="6896100"/>
                </a:moveTo>
                <a:lnTo>
                  <a:pt x="13004800" y="6896100"/>
                </a:lnTo>
                <a:lnTo>
                  <a:pt x="13004800" y="0"/>
                </a:lnTo>
                <a:lnTo>
                  <a:pt x="0" y="0"/>
                </a:lnTo>
                <a:lnTo>
                  <a:pt x="0" y="68961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39800" y="1536700"/>
            <a:ext cx="10841997" cy="523220"/>
          </a:xfrm>
        </p:spPr>
        <p:txBody>
          <a:bodyPr lIns="0" tIns="0" rIns="0" bIns="0"/>
          <a:lstStyle>
            <a:lvl1pPr>
              <a:defRPr sz="3400" b="0" i="0" cap="small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 dirty="0"/>
          </a:p>
        </p:txBody>
      </p:sp>
      <p:sp>
        <p:nvSpPr>
          <p:cNvPr id="8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9CA0F-C99F-184A-BCAD-ADF098A7BB5A}" type="datetime1">
              <a:rPr lang="de-DE" smtClean="0"/>
              <a:pPr/>
              <a:t>19.06.2019</a:t>
            </a:fld>
            <a:endParaRPr lang="en-US" dirty="0"/>
          </a:p>
        </p:txBody>
      </p:sp>
      <p:sp>
        <p:nvSpPr>
          <p:cNvPr id="7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rgbClr val="17375E"/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4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24" name="Textplatzhalter 30"/>
          <p:cNvSpPr>
            <a:spLocks noGrp="1"/>
          </p:cNvSpPr>
          <p:nvPr>
            <p:ph type="body" sz="quarter" idx="11" hasCustomPrompt="1"/>
          </p:nvPr>
        </p:nvSpPr>
        <p:spPr>
          <a:xfrm>
            <a:off x="8483600" y="45720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&amp;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object 62"/>
          <p:cNvSpPr/>
          <p:nvPr userDrawn="1"/>
        </p:nvSpPr>
        <p:spPr>
          <a:xfrm>
            <a:off x="0" y="1403352"/>
            <a:ext cx="13004800" cy="966304"/>
          </a:xfrm>
          <a:custGeom>
            <a:avLst/>
            <a:gdLst/>
            <a:ahLst/>
            <a:cxnLst/>
            <a:rect l="l" t="t" r="r" b="b"/>
            <a:pathLst>
              <a:path w="13004800" h="2844800">
                <a:moveTo>
                  <a:pt x="0" y="2844800"/>
                </a:moveTo>
                <a:lnTo>
                  <a:pt x="13004800" y="2844800"/>
                </a:lnTo>
                <a:lnTo>
                  <a:pt x="13004800" y="0"/>
                </a:lnTo>
                <a:lnTo>
                  <a:pt x="0" y="0"/>
                </a:lnTo>
                <a:lnTo>
                  <a:pt x="0" y="2844800"/>
                </a:lnTo>
                <a:close/>
              </a:path>
            </a:pathLst>
          </a:custGeom>
          <a:gradFill flip="none" rotWithShape="1">
            <a:gsLst>
              <a:gs pos="0">
                <a:schemeClr val="tx2">
                  <a:lumMod val="50000"/>
                </a:schemeClr>
              </a:gs>
              <a:gs pos="100000">
                <a:srgbClr val="0F96D4"/>
              </a:gs>
            </a:gsLst>
            <a:lin ang="0" scaled="1"/>
            <a:tileRect/>
          </a:gra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1" name="Holder 3"/>
          <p:cNvSpPr>
            <a:spLocks noGrp="1"/>
          </p:cNvSpPr>
          <p:nvPr>
            <p:ph sz="half" idx="10"/>
          </p:nvPr>
        </p:nvSpPr>
        <p:spPr>
          <a:xfrm>
            <a:off x="6350000" y="2370073"/>
            <a:ext cx="6671462" cy="66672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6" name="object 2"/>
          <p:cNvSpPr/>
          <p:nvPr userDrawn="1"/>
        </p:nvSpPr>
        <p:spPr>
          <a:xfrm>
            <a:off x="0" y="9067800"/>
            <a:ext cx="13004800" cy="685800"/>
          </a:xfrm>
          <a:custGeom>
            <a:avLst/>
            <a:gdLst/>
            <a:ahLst/>
            <a:cxnLst/>
            <a:rect l="l" t="t" r="r" b="b"/>
            <a:pathLst>
              <a:path w="13004800" h="6896100">
                <a:moveTo>
                  <a:pt x="0" y="6896100"/>
                </a:moveTo>
                <a:lnTo>
                  <a:pt x="13004800" y="6896100"/>
                </a:lnTo>
                <a:lnTo>
                  <a:pt x="13004800" y="0"/>
                </a:lnTo>
                <a:lnTo>
                  <a:pt x="0" y="0"/>
                </a:lnTo>
                <a:lnTo>
                  <a:pt x="0" y="689610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0" tIns="0" rIns="0" bIns="0" rtlCol="0"/>
          <a:lstStyle/>
          <a:p>
            <a:endParaRPr dirty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8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58CEF-F7BB-BA45-8352-420FBD9C4B5B}" type="datetime1">
              <a:rPr lang="de-DE" smtClean="0"/>
              <a:pPr/>
              <a:t>19.06.2019</a:t>
            </a:fld>
            <a:endParaRPr lang="en-US" dirty="0"/>
          </a:p>
        </p:txBody>
      </p:sp>
      <p:sp>
        <p:nvSpPr>
          <p:cNvPr id="7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rgbClr val="17375E"/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4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  <p:sp>
        <p:nvSpPr>
          <p:cNvPr id="72" name="Holder 3"/>
          <p:cNvSpPr>
            <a:spLocks noGrp="1"/>
          </p:cNvSpPr>
          <p:nvPr>
            <p:ph type="body" idx="1"/>
          </p:nvPr>
        </p:nvSpPr>
        <p:spPr>
          <a:xfrm>
            <a:off x="1016000" y="3048000"/>
            <a:ext cx="4572000" cy="369332"/>
          </a:xfrm>
        </p:spPr>
        <p:txBody>
          <a:bodyPr lIns="0" tIns="0" rIns="0" bIns="0"/>
          <a:lstStyle>
            <a:lvl1pPr>
              <a:defRPr sz="2400" b="0" i="0">
                <a:solidFill>
                  <a:schemeClr val="bg1">
                    <a:lumMod val="50000"/>
                  </a:schemeClr>
                </a:solidFill>
                <a:latin typeface="+mj-lt"/>
                <a:cs typeface=""/>
              </a:defRPr>
            </a:lvl1pPr>
          </a:lstStyle>
          <a:p>
            <a:endParaRPr dirty="0"/>
          </a:p>
        </p:txBody>
      </p:sp>
      <p:sp>
        <p:nvSpPr>
          <p:cNvPr id="12" name="Holder 2"/>
          <p:cNvSpPr>
            <a:spLocks noGrp="1"/>
          </p:cNvSpPr>
          <p:nvPr>
            <p:ph type="title"/>
          </p:nvPr>
        </p:nvSpPr>
        <p:spPr>
          <a:xfrm>
            <a:off x="939800" y="1536700"/>
            <a:ext cx="10841997" cy="523220"/>
          </a:xfrm>
        </p:spPr>
        <p:txBody>
          <a:bodyPr lIns="0" tIns="0" rIns="0" bIns="0"/>
          <a:lstStyle>
            <a:lvl1pPr>
              <a:defRPr sz="3400" b="0" i="0" cap="small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 dirty="0"/>
          </a:p>
        </p:txBody>
      </p:sp>
      <p:sp>
        <p:nvSpPr>
          <p:cNvPr id="13" name="Textplatzhalter 30"/>
          <p:cNvSpPr>
            <a:spLocks noGrp="1"/>
          </p:cNvSpPr>
          <p:nvPr>
            <p:ph type="body" sz="quarter" idx="12" hasCustomPrompt="1"/>
          </p:nvPr>
        </p:nvSpPr>
        <p:spPr>
          <a:xfrm>
            <a:off x="8483600" y="527050"/>
            <a:ext cx="4038600" cy="276999"/>
          </a:xfrm>
        </p:spPr>
        <p:txBody>
          <a:bodyPr vert="horz"/>
          <a:lstStyle>
            <a:lvl1pPr algn="r">
              <a:defRPr baseline="0">
                <a:solidFill>
                  <a:srgbClr val="7F7F7F"/>
                </a:solidFill>
                <a:latin typeface="Calibri"/>
                <a:cs typeface="Calibri"/>
              </a:defRPr>
            </a:lvl1pPr>
          </a:lstStyle>
          <a:p>
            <a:pPr lvl="0"/>
            <a:r>
              <a:rPr lang="de-DE" dirty="0" smtClean="0"/>
              <a:t>Institut/Zentrum für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eiße 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ext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 hasCustomPrompt="1"/>
          </p:nvPr>
        </p:nvSpPr>
        <p:spPr>
          <a:xfrm>
            <a:off x="939801" y="1874982"/>
            <a:ext cx="10841997" cy="612796"/>
          </a:xfrm>
        </p:spPr>
        <p:txBody>
          <a:bodyPr lIns="0" tIns="0" rIns="0" bIns="0"/>
          <a:lstStyle>
            <a:lvl1pPr>
              <a:defRPr sz="3982" b="0" i="0">
                <a:solidFill>
                  <a:srgbClr val="0F96D4"/>
                </a:solidFill>
                <a:latin typeface="+mj-lt"/>
                <a:cs typeface="DINPro"/>
              </a:defRPr>
            </a:lvl1pPr>
          </a:lstStyle>
          <a:p>
            <a:r>
              <a:rPr lang="de-DE" sz="3982" dirty="0">
                <a:solidFill>
                  <a:srgbClr val="0F96D4"/>
                </a:solidFill>
              </a:rPr>
              <a:t>Folientitel</a:t>
            </a:r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539999" y="3048000"/>
            <a:ext cx="8229601" cy="328231"/>
          </a:xfrm>
        </p:spPr>
        <p:txBody>
          <a:bodyPr lIns="0" tIns="0" rIns="0" bIns="0"/>
          <a:lstStyle>
            <a:lvl1pPr>
              <a:defRPr sz="2133" b="0" i="0">
                <a:solidFill>
                  <a:srgbClr val="595959"/>
                </a:solidFill>
                <a:latin typeface="+mj-lt"/>
                <a:cs typeface=""/>
              </a:defRPr>
            </a:lvl1pPr>
          </a:lstStyle>
          <a:p>
            <a:endParaRPr dirty="0"/>
          </a:p>
        </p:txBody>
      </p:sp>
      <p:sp>
        <p:nvSpPr>
          <p:cNvPr id="8" name="Holder 4"/>
          <p:cNvSpPr>
            <a:spLocks noGrp="1"/>
          </p:cNvSpPr>
          <p:nvPr>
            <p:ph type="ftr" sz="quarter" idx="3"/>
          </p:nvPr>
        </p:nvSpPr>
        <p:spPr>
          <a:xfrm>
            <a:off x="2463799" y="9248648"/>
            <a:ext cx="8610600" cy="276353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280">
                <a:solidFill>
                  <a:srgbClr val="0F96D4"/>
                </a:solidFill>
              </a:defRPr>
            </a:lvl1pPr>
          </a:lstStyle>
          <a:p>
            <a:r>
              <a:rPr lang="de-DE"/>
              <a:t>Seminar on Internet Technology</a:t>
            </a:r>
            <a:endParaRPr lang="de-DE" dirty="0"/>
          </a:p>
        </p:txBody>
      </p:sp>
      <p:sp>
        <p:nvSpPr>
          <p:cNvPr id="9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599"/>
            <a:ext cx="1467105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33C2F8-7F10-4EFA-A47D-27ED52D3A682}" type="datetime1">
              <a:rPr lang="de-DE" altLang="zh-CN" smtClean="0"/>
              <a:t>19.06.2019</a:t>
            </a:fld>
            <a:endParaRPr lang="en-US" dirty="0"/>
          </a:p>
        </p:txBody>
      </p:sp>
      <p:sp>
        <p:nvSpPr>
          <p:cNvPr id="10" name="Holder 6"/>
          <p:cNvSpPr>
            <a:spLocks noGrp="1"/>
          </p:cNvSpPr>
          <p:nvPr>
            <p:ph type="sldNum" sz="quarter" idx="4"/>
          </p:nvPr>
        </p:nvSpPr>
        <p:spPr>
          <a:xfrm>
            <a:off x="11836401" y="9281469"/>
            <a:ext cx="857505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5249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Großes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Holder 3"/>
          <p:cNvSpPr>
            <a:spLocks noGrp="1"/>
          </p:cNvSpPr>
          <p:nvPr>
            <p:ph sz="half" idx="10"/>
          </p:nvPr>
        </p:nvSpPr>
        <p:spPr>
          <a:xfrm>
            <a:off x="2" y="2359492"/>
            <a:ext cx="1300479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68" name="object 61"/>
          <p:cNvSpPr/>
          <p:nvPr userDrawn="1"/>
        </p:nvSpPr>
        <p:spPr>
          <a:xfrm>
            <a:off x="8255001" y="1384301"/>
            <a:ext cx="4749800" cy="40200"/>
          </a:xfrm>
          <a:custGeom>
            <a:avLst/>
            <a:gdLst/>
            <a:ahLst/>
            <a:cxnLst/>
            <a:rect l="l" t="t" r="r" b="b"/>
            <a:pathLst>
              <a:path w="9766300" h="88900">
                <a:moveTo>
                  <a:pt x="0" y="88900"/>
                </a:moveTo>
                <a:lnTo>
                  <a:pt x="9766300" y="88900"/>
                </a:lnTo>
                <a:lnTo>
                  <a:pt x="9766300" y="0"/>
                </a:lnTo>
                <a:lnTo>
                  <a:pt x="0" y="0"/>
                </a:lnTo>
                <a:lnTo>
                  <a:pt x="0" y="88900"/>
                </a:lnTo>
                <a:close/>
              </a:path>
            </a:pathLst>
          </a:custGeom>
          <a:solidFill>
            <a:srgbClr val="CFDFF4"/>
          </a:solidFill>
        </p:spPr>
        <p:txBody>
          <a:bodyPr wrap="square" lIns="0" tIns="0" rIns="0" bIns="0" rtlCol="0"/>
          <a:lstStyle/>
          <a:p>
            <a:endParaRPr sz="2560" dirty="0"/>
          </a:p>
        </p:txBody>
      </p:sp>
      <p:sp>
        <p:nvSpPr>
          <p:cNvPr id="70" name="bk object 75"/>
          <p:cNvSpPr>
            <a:spLocks noChangeAspect="1"/>
          </p:cNvSpPr>
          <p:nvPr userDrawn="1"/>
        </p:nvSpPr>
        <p:spPr>
          <a:xfrm>
            <a:off x="0" y="1397638"/>
            <a:ext cx="13004800" cy="964564"/>
          </a:xfrm>
          <a:custGeom>
            <a:avLst/>
            <a:gdLst/>
            <a:ahLst/>
            <a:cxnLst/>
            <a:rect l="l" t="t" r="r" b="b"/>
            <a:pathLst>
              <a:path w="13004800" h="964565">
                <a:moveTo>
                  <a:pt x="0" y="964196"/>
                </a:moveTo>
                <a:lnTo>
                  <a:pt x="13004800" y="964196"/>
                </a:lnTo>
                <a:lnTo>
                  <a:pt x="13004800" y="0"/>
                </a:lnTo>
                <a:lnTo>
                  <a:pt x="0" y="0"/>
                </a:lnTo>
                <a:lnTo>
                  <a:pt x="0" y="964196"/>
                </a:lnTo>
                <a:close/>
              </a:path>
            </a:pathLst>
          </a:custGeom>
          <a:solidFill>
            <a:srgbClr val="0096D3"/>
          </a:solidFill>
        </p:spPr>
        <p:txBody>
          <a:bodyPr wrap="square" lIns="0" tIns="0" rIns="0" bIns="0" rtlCol="0"/>
          <a:lstStyle/>
          <a:p>
            <a:endParaRPr sz="2560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918204" y="1534180"/>
            <a:ext cx="10841997" cy="459678"/>
          </a:xfrm>
        </p:spPr>
        <p:txBody>
          <a:bodyPr lIns="0" tIns="0" rIns="0" bIns="0"/>
          <a:lstStyle>
            <a:lvl1pPr>
              <a:defRPr sz="2987" b="0" i="0" cap="small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 dirty="0"/>
          </a:p>
        </p:txBody>
      </p:sp>
      <p:sp>
        <p:nvSpPr>
          <p:cNvPr id="8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599"/>
            <a:ext cx="1467105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4C66B1-93FE-4F45-BAA2-2BC28C92A637}" type="datetime1">
              <a:rPr lang="de-DE" altLang="zh-CN" smtClean="0"/>
              <a:t>19.06.2019</a:t>
            </a:fld>
            <a:endParaRPr lang="en-US" dirty="0"/>
          </a:p>
        </p:txBody>
      </p:sp>
      <p:sp>
        <p:nvSpPr>
          <p:cNvPr id="7" name="Holder 4"/>
          <p:cNvSpPr>
            <a:spLocks noGrp="1"/>
          </p:cNvSpPr>
          <p:nvPr>
            <p:ph type="ftr" sz="quarter" idx="3"/>
          </p:nvPr>
        </p:nvSpPr>
        <p:spPr>
          <a:xfrm>
            <a:off x="2463799" y="9248648"/>
            <a:ext cx="8610600" cy="276353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280">
                <a:solidFill>
                  <a:srgbClr val="0F96D4"/>
                </a:solidFill>
              </a:defRPr>
            </a:lvl1pPr>
          </a:lstStyle>
          <a:p>
            <a:r>
              <a:rPr lang="de-DE"/>
              <a:t>Seminar on Internet Technology</a:t>
            </a:r>
            <a:endParaRPr lang="de-DE" dirty="0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4"/>
          </p:nvPr>
        </p:nvSpPr>
        <p:spPr>
          <a:xfrm>
            <a:off x="11836401" y="9281469"/>
            <a:ext cx="857505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88305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 9" descr="PPT_Göttingen.png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81401" y="1874982"/>
            <a:ext cx="10841997" cy="4648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chemeClr val="bg1"/>
                </a:solidFill>
                <a:latin typeface="DINPro"/>
                <a:cs typeface="DINPro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286125" y="3295548"/>
            <a:ext cx="6432550" cy="27527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0" i="0">
                <a:solidFill>
                  <a:srgbClr val="575756"/>
                </a:solidFill>
                <a:latin typeface="DINPro"/>
                <a:cs typeface="DINPro"/>
              </a:defRPr>
            </a:lvl1pPr>
          </a:lstStyle>
          <a:p>
            <a:endParaRPr dirty="0"/>
          </a:p>
        </p:txBody>
      </p:sp>
      <p:sp>
        <p:nvSpPr>
          <p:cNvPr id="7" name="Holder 4"/>
          <p:cNvSpPr>
            <a:spLocks noGrp="1"/>
          </p:cNvSpPr>
          <p:nvPr>
            <p:ph type="ftr" sz="quarter" idx="3"/>
          </p:nvPr>
        </p:nvSpPr>
        <p:spPr>
          <a:xfrm>
            <a:off x="2463800" y="9248648"/>
            <a:ext cx="8610600" cy="276352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 sz="1500">
                <a:solidFill>
                  <a:srgbClr val="17375E"/>
                </a:solidFill>
              </a:defRPr>
            </a:lvl1pPr>
          </a:lstStyle>
          <a:p>
            <a:r>
              <a:rPr lang="de-DE" smtClean="0"/>
              <a:t>The University of Göttingen – An Introduction</a:t>
            </a:r>
            <a:endParaRPr lang="de-DE" dirty="0"/>
          </a:p>
        </p:txBody>
      </p:sp>
      <p:sp>
        <p:nvSpPr>
          <p:cNvPr id="8" name="Holder 5"/>
          <p:cNvSpPr>
            <a:spLocks noGrp="1"/>
          </p:cNvSpPr>
          <p:nvPr>
            <p:ph type="dt" sz="half" idx="2"/>
          </p:nvPr>
        </p:nvSpPr>
        <p:spPr>
          <a:xfrm>
            <a:off x="310896" y="9245600"/>
            <a:ext cx="1467104" cy="279400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51442-76F6-0047-9EC6-9C35C6FEA6B1}" type="datetime1">
              <a:rPr lang="de-DE" smtClean="0"/>
              <a:pPr/>
              <a:t>19.06.2019</a:t>
            </a:fld>
            <a:endParaRPr lang="en-US" dirty="0"/>
          </a:p>
        </p:txBody>
      </p:sp>
      <p:sp>
        <p:nvSpPr>
          <p:cNvPr id="9" name="Holder 6"/>
          <p:cNvSpPr>
            <a:spLocks noGrp="1"/>
          </p:cNvSpPr>
          <p:nvPr>
            <p:ph type="sldNum" sz="quarter" idx="4"/>
          </p:nvPr>
        </p:nvSpPr>
        <p:spPr>
          <a:xfrm>
            <a:off x="11836400" y="9281468"/>
            <a:ext cx="857504" cy="243532"/>
          </a:xfrm>
          <a:prstGeom prst="rect">
            <a:avLst/>
          </a:prstGeom>
        </p:spPr>
        <p:txBody>
          <a:bodyPr lIns="0" tIns="0" rIns="0" bIns="0"/>
          <a:lstStyle>
            <a:lvl1pPr algn="r">
              <a:defRPr sz="15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de-DE" smtClean="0"/>
              <a:pPr/>
              <a:t>‹#›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6" r:id="rId3"/>
    <p:sldLayoutId id="2147483668" r:id="rId4"/>
    <p:sldLayoutId id="2147483664" r:id="rId5"/>
    <p:sldLayoutId id="2147483667" r:id="rId6"/>
    <p:sldLayoutId id="2147483665" r:id="rId7"/>
    <p:sldLayoutId id="2147483669" r:id="rId8"/>
    <p:sldLayoutId id="2147483670" r:id="rId9"/>
    <p:sldLayoutId id="2147483671" r:id="rId10"/>
  </p:sldLayoutIdLst>
  <p:hf hdr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png"/><Relationship Id="rId5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>
          <a:xfrm>
            <a:off x="939800" y="3637002"/>
            <a:ext cx="12509665" cy="1846659"/>
          </a:xfrm>
        </p:spPr>
        <p:txBody>
          <a:bodyPr/>
          <a:lstStyle/>
          <a:p>
            <a:r>
              <a:rPr lang="en-US" altLang="zh-CN" dirty="0"/>
              <a:t>Online Multi-Target Tracking Using Recurrent Neural Networks</a:t>
            </a:r>
            <a:endParaRPr lang="de-DE" dirty="0"/>
          </a:p>
        </p:txBody>
      </p:sp>
      <p:sp>
        <p:nvSpPr>
          <p:cNvPr id="8" name="Textplatzhalter 7"/>
          <p:cNvSpPr>
            <a:spLocks noGrp="1"/>
          </p:cNvSpPr>
          <p:nvPr>
            <p:ph type="body" idx="1"/>
          </p:nvPr>
        </p:nvSpPr>
        <p:spPr>
          <a:xfrm>
            <a:off x="939800" y="4191000"/>
            <a:ext cx="8229600" cy="369332"/>
          </a:xfrm>
        </p:spPr>
        <p:txBody>
          <a:bodyPr/>
          <a:lstStyle/>
          <a:p>
            <a:endParaRPr lang="de-DE" dirty="0"/>
          </a:p>
        </p:txBody>
      </p:sp>
      <p:sp>
        <p:nvSpPr>
          <p:cNvPr id="12" name="Textplatzhalter 1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Untertitel 27"/>
          <p:cNvSpPr txBox="1">
            <a:spLocks/>
          </p:cNvSpPr>
          <p:nvPr/>
        </p:nvSpPr>
        <p:spPr>
          <a:xfrm>
            <a:off x="939800" y="5668888"/>
            <a:ext cx="9811072" cy="133882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0" defTabSz="512188">
              <a:buFont typeface="Times New Roman" charset="0"/>
              <a:buNone/>
              <a:defRPr sz="1500" b="0" i="0">
                <a:solidFill>
                  <a:srgbClr val="7F7F7F"/>
                </a:solidFill>
                <a:latin typeface="+mj-lt"/>
                <a:ea typeface="+mn-ea"/>
                <a:cs typeface="DINPro"/>
              </a:defRPr>
            </a:lvl1pPr>
            <a:lvl2pPr marL="286984">
              <a:defRPr>
                <a:latin typeface="+mn-lt"/>
                <a:ea typeface="+mn-ea"/>
                <a:cs typeface="+mn-cs"/>
              </a:defRPr>
            </a:lvl2pPr>
            <a:lvl3pPr marL="573969">
              <a:defRPr>
                <a:latin typeface="+mn-lt"/>
                <a:ea typeface="+mn-ea"/>
                <a:cs typeface="+mn-cs"/>
              </a:defRPr>
            </a:lvl3pPr>
            <a:lvl4pPr marL="860953">
              <a:defRPr>
                <a:latin typeface="+mn-lt"/>
                <a:ea typeface="+mn-ea"/>
                <a:cs typeface="+mn-cs"/>
              </a:defRPr>
            </a:lvl4pPr>
            <a:lvl5pPr marL="1147938">
              <a:defRPr>
                <a:latin typeface="+mn-lt"/>
                <a:ea typeface="+mn-ea"/>
                <a:cs typeface="+mn-cs"/>
              </a:defRPr>
            </a:lvl5pPr>
            <a:lvl6pPr marL="1434922">
              <a:defRPr>
                <a:latin typeface="+mn-lt"/>
                <a:ea typeface="+mn-ea"/>
                <a:cs typeface="+mn-cs"/>
              </a:defRPr>
            </a:lvl6pPr>
            <a:lvl7pPr marL="1721907">
              <a:defRPr>
                <a:latin typeface="+mn-lt"/>
                <a:ea typeface="+mn-ea"/>
                <a:cs typeface="+mn-cs"/>
              </a:defRPr>
            </a:lvl7pPr>
            <a:lvl8pPr marL="2008891">
              <a:defRPr>
                <a:latin typeface="+mn-lt"/>
                <a:ea typeface="+mn-ea"/>
                <a:cs typeface="+mn-cs"/>
              </a:defRPr>
            </a:lvl8pPr>
            <a:lvl9pPr marL="2295876">
              <a:defRPr>
                <a:latin typeface="+mn-lt"/>
                <a:ea typeface="+mn-ea"/>
                <a:cs typeface="+mn-cs"/>
              </a:defRPr>
            </a:lvl9pPr>
          </a:lstStyle>
          <a:p>
            <a:r>
              <a:rPr lang="de-DE" altLang="zh-CN" sz="2400" kern="0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Supervisor</a:t>
            </a:r>
            <a:r>
              <a:rPr lang="de-DE" altLang="zh-CN" sz="2400" kern="0" dirty="0">
                <a:latin typeface="Salesforce Sans"/>
                <a:sym typeface="Salesforce Sans"/>
              </a:rPr>
              <a:t>: </a:t>
            </a:r>
            <a:r>
              <a:rPr lang="de-DE" altLang="zh-CN" sz="2400" kern="0" dirty="0" smtClean="0">
                <a:latin typeface="Salesforce Sans"/>
                <a:sym typeface="Salesforce Sans"/>
              </a:rPr>
              <a:t>   </a:t>
            </a:r>
            <a:r>
              <a:rPr lang="en-US" altLang="zh-CN" sz="2400" kern="0" dirty="0" err="1" smtClean="0">
                <a:latin typeface="Salesforce Sans"/>
              </a:rPr>
              <a:t>Kolja</a:t>
            </a:r>
            <a:r>
              <a:rPr lang="en-US" altLang="zh-CN" sz="2400" kern="0" dirty="0" smtClean="0">
                <a:latin typeface="Salesforce Sans"/>
              </a:rPr>
              <a:t> </a:t>
            </a:r>
            <a:r>
              <a:rPr lang="en-US" altLang="zh-CN" sz="2400" kern="0" dirty="0" err="1" smtClean="0">
                <a:latin typeface="Salesforce Sans"/>
              </a:rPr>
              <a:t>Thormann</a:t>
            </a:r>
            <a:endParaRPr lang="en-US" altLang="zh-CN" sz="2400" kern="0" dirty="0">
              <a:latin typeface="Salesforce Sans"/>
            </a:endParaRPr>
          </a:p>
          <a:p>
            <a:r>
              <a:rPr lang="en-US" altLang="zh-CN" sz="2400" kern="0" dirty="0" smtClean="0">
                <a:latin typeface="Salesforce Sans"/>
              </a:rPr>
              <a:t> </a:t>
            </a:r>
            <a:endParaRPr lang="en-GB" altLang="zh-CN" sz="2400" kern="0" dirty="0">
              <a:latin typeface="Salesforce Sans"/>
            </a:endParaRPr>
          </a:p>
          <a:p>
            <a:r>
              <a:rPr lang="de-DE" altLang="zh-CN" sz="2400" kern="0" dirty="0" smtClean="0">
                <a:latin typeface="Salesforce Sans"/>
                <a:sym typeface="Salesforce Sans"/>
              </a:rPr>
              <a:t>AUTHOR    :    Chen  Yifan</a:t>
            </a:r>
          </a:p>
          <a:p>
            <a:endParaRPr lang="de-DE" kern="0" dirty="0"/>
          </a:p>
        </p:txBody>
      </p:sp>
      <p:sp>
        <p:nvSpPr>
          <p:cNvPr id="2" name="副标题 1"/>
          <p:cNvSpPr>
            <a:spLocks noGrp="1"/>
          </p:cNvSpPr>
          <p:nvPr>
            <p:ph type="subTitle" idx="4"/>
          </p:nvPr>
        </p:nvSpPr>
        <p:spPr>
          <a:xfrm>
            <a:off x="2397944" y="2003205"/>
            <a:ext cx="9103360" cy="369332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10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RNN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8810" y="2949522"/>
            <a:ext cx="10820328" cy="4951614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/>
          </a:p>
          <a:p>
            <a:r>
              <a:rPr lang="en-US" altLang="zh-CN" sz="2560" dirty="0" smtClean="0"/>
              <a:t>Hard to store long term memory due to ”Gradient Vanishing”(Sometime “Gradient Exploding”)</a:t>
            </a:r>
          </a:p>
          <a:p>
            <a:r>
              <a:rPr lang="en-US" altLang="zh-CN" sz="2560" dirty="0" smtClean="0"/>
              <a:t>Unsuitable for data</a:t>
            </a:r>
            <a:r>
              <a:rPr lang="en-US" altLang="zh-CN" sz="2560" dirty="0"/>
              <a:t> </a:t>
            </a:r>
            <a:r>
              <a:rPr lang="en-US" altLang="zh-CN" sz="2560" dirty="0" smtClean="0"/>
              <a:t>association Task</a:t>
            </a:r>
            <a:endParaRPr lang="en-US" altLang="zh-CN" sz="2560" dirty="0"/>
          </a:p>
          <a:p>
            <a:pPr marL="0" indent="0">
              <a:buNone/>
            </a:pPr>
            <a:endParaRPr lang="en-US" altLang="zh-CN" sz="2560" dirty="0"/>
          </a:p>
        </p:txBody>
      </p:sp>
      <p:sp>
        <p:nvSpPr>
          <p:cNvPr id="5" name="矩形 4"/>
          <p:cNvSpPr/>
          <p:nvPr/>
        </p:nvSpPr>
        <p:spPr>
          <a:xfrm>
            <a:off x="7078464" y="8611729"/>
            <a:ext cx="6695562" cy="28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80" dirty="0" smtClean="0">
                <a:solidFill>
                  <a:srgbClr val="0F96D4"/>
                </a:solidFill>
              </a:rPr>
              <a:t>https</a:t>
            </a:r>
            <a:r>
              <a:rPr lang="en-US" altLang="zh-CN" sz="1280" dirty="0">
                <a:solidFill>
                  <a:srgbClr val="0F96D4"/>
                </a:solidFill>
              </a:rPr>
              <a:t>://www.youtube.com/watch?v=S0XFd0VMFss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8384" y="5174736"/>
            <a:ext cx="5961056" cy="3251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1159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11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LSTM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8810" y="2765346"/>
            <a:ext cx="10820328" cy="4951614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/>
          </a:p>
          <a:p>
            <a:r>
              <a:rPr lang="en-US" altLang="zh-CN" sz="2560" dirty="0" smtClean="0"/>
              <a:t>Develop from RNN</a:t>
            </a:r>
          </a:p>
          <a:p>
            <a:r>
              <a:rPr lang="en-US" altLang="zh-CN" sz="2560" dirty="0" smtClean="0"/>
              <a:t>Add forget gate and remember gate</a:t>
            </a:r>
          </a:p>
          <a:p>
            <a:r>
              <a:rPr lang="en-US" altLang="zh-CN" sz="2560" dirty="0" smtClean="0"/>
              <a:t>Access </a:t>
            </a:r>
            <a:r>
              <a:rPr lang="en-US" altLang="zh-CN" sz="2560" dirty="0" smtClean="0"/>
              <a:t>remote</a:t>
            </a:r>
            <a:r>
              <a:rPr lang="en-US" altLang="zh-CN" sz="2560" dirty="0"/>
              <a:t> </a:t>
            </a:r>
            <a:r>
              <a:rPr lang="en-US" altLang="zh-CN" sz="2560" dirty="0" smtClean="0"/>
              <a:t>history information without loss</a:t>
            </a:r>
            <a:endParaRPr lang="en-US" altLang="zh-CN" sz="2560" dirty="0" smtClean="0"/>
          </a:p>
          <a:p>
            <a:r>
              <a:rPr lang="en-US" altLang="zh-CN" sz="2560" dirty="0" smtClean="0"/>
              <a:t>Used to </a:t>
            </a:r>
            <a:r>
              <a:rPr lang="en-US" altLang="zh-CN" sz="2560" dirty="0" smtClean="0"/>
              <a:t>build </a:t>
            </a:r>
            <a:r>
              <a:rPr lang="en-US" altLang="zh-CN" sz="2560" dirty="0"/>
              <a:t>the d</a:t>
            </a:r>
            <a:r>
              <a:rPr lang="en-US" altLang="zh-CN" sz="2560" dirty="0" smtClean="0"/>
              <a:t>ata assignment</a:t>
            </a:r>
            <a:endParaRPr lang="en-US" altLang="zh-CN" sz="2560" dirty="0"/>
          </a:p>
        </p:txBody>
      </p:sp>
      <p:sp>
        <p:nvSpPr>
          <p:cNvPr id="5" name="矩形 4"/>
          <p:cNvSpPr/>
          <p:nvPr/>
        </p:nvSpPr>
        <p:spPr>
          <a:xfrm>
            <a:off x="7294488" y="8684688"/>
            <a:ext cx="6695562" cy="28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80" dirty="0" smtClean="0">
                <a:solidFill>
                  <a:srgbClr val="0F96D4"/>
                </a:solidFill>
              </a:rPr>
              <a:t>https</a:t>
            </a:r>
            <a:r>
              <a:rPr lang="en-US" altLang="zh-CN" sz="1280" dirty="0">
                <a:solidFill>
                  <a:srgbClr val="0F96D4"/>
                </a:solidFill>
              </a:rPr>
              <a:t>://blog.csdn.net/qq_28031525/article/details/79423450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720" y="7500128"/>
            <a:ext cx="5303056" cy="87099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4609" y="7198988"/>
            <a:ext cx="5504019" cy="1485700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8579886" y="6549785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LSTM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574445" y="6485358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RNN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34216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>
          <a:xfrm>
            <a:off x="939800" y="2860576"/>
            <a:ext cx="11251231" cy="5745099"/>
          </a:xfrm>
        </p:spPr>
        <p:txBody>
          <a:bodyPr/>
          <a:lstStyle/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>
                <a:latin typeface="Salesforce Sans"/>
                <a:ea typeface="微软雅黑" panose="020B0503020204020204" pitchFamily="34" charset="-122"/>
                <a:sym typeface="Salesforce Sans"/>
              </a:rPr>
              <a:t>Introduction</a:t>
            </a: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Tracking System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RNN and LSTM</a:t>
            </a:r>
            <a:endParaRPr lang="zh-CN" altLang="en-US" sz="3200" b="1" dirty="0" smtClean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solidFill>
                  <a:srgbClr val="FF0000"/>
                </a:solidFill>
                <a:latin typeface="Salesforce Sans"/>
                <a:ea typeface="微软雅黑" panose="020B0503020204020204" pitchFamily="34" charset="-122"/>
                <a:sym typeface="Salesforce Sans"/>
              </a:rPr>
              <a:t>MOT System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en-GB" altLang="zh-CN" sz="3200" b="1" dirty="0" smtClean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Object Detect</a:t>
            </a:r>
            <a:endParaRPr lang="en-GB" altLang="zh-CN" sz="3200" b="1" dirty="0">
              <a:solidFill>
                <a:schemeClr val="tx1"/>
              </a:solidFill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Predicted 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Salesforce Sans"/>
              </a:rPr>
              <a:t>Data </a:t>
            </a:r>
            <a:r>
              <a:rPr lang="en-US" altLang="zh-CN" sz="3200" b="1" dirty="0" smtClean="0">
                <a:latin typeface="Salesforce Sans"/>
              </a:rPr>
              <a:t>Association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Update</a:t>
            </a:r>
            <a:endParaRPr lang="en-US" altLang="zh-CN" sz="3200" b="1" dirty="0">
              <a:latin typeface="Salesforce Sans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Conclusion</a:t>
            </a:r>
            <a:endParaRPr lang="de-DE" altLang="zh-CN" sz="3200" b="1" dirty="0" smtClean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Performance 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Promotion</a:t>
            </a:r>
            <a:endParaRPr lang="de-DE" altLang="zh-CN" sz="3200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endParaRPr lang="de-DE" dirty="0"/>
          </a:p>
        </p:txBody>
      </p:sp>
      <p:sp>
        <p:nvSpPr>
          <p:cNvPr id="84" name="Fußzeilenplatzhalter 8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82" name="Datumsplatzhalter 8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3" name="Foliennummernplatzhalter 8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421951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13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2"/>
            <a:r>
              <a:rPr lang="en-GB" altLang="zh-CN" sz="3200" b="1" dirty="0">
                <a:latin typeface="Salesforce Sans"/>
                <a:ea typeface="微软雅黑" panose="020B0503020204020204" pitchFamily="34" charset="-122"/>
              </a:rPr>
              <a:t>Object Detect</a:t>
            </a:r>
            <a:endParaRPr lang="en-GB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-42639" y="2179428"/>
            <a:ext cx="7481143" cy="6513795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/>
          </a:p>
          <a:p>
            <a:r>
              <a:rPr lang="en-US" altLang="zh-CN" sz="2560" dirty="0"/>
              <a:t>Deformable Parts </a:t>
            </a:r>
            <a:r>
              <a:rPr lang="en-US" altLang="zh-CN" sz="2560" dirty="0" smtClean="0"/>
              <a:t>Model</a:t>
            </a:r>
          </a:p>
          <a:p>
            <a:r>
              <a:rPr lang="en-US" altLang="zh-CN" sz="2560" dirty="0" smtClean="0"/>
              <a:t>Develop from </a:t>
            </a:r>
            <a:r>
              <a:rPr lang="en-US" altLang="zh-CN" sz="2560" dirty="0"/>
              <a:t>HOG (</a:t>
            </a:r>
            <a:r>
              <a:rPr lang="en-US" altLang="zh-CN" sz="2560" dirty="0" smtClean="0"/>
              <a:t>Histograms </a:t>
            </a:r>
            <a:r>
              <a:rPr lang="en-US" altLang="zh-CN" sz="2560" dirty="0"/>
              <a:t>of Oriented Gradients</a:t>
            </a:r>
            <a:r>
              <a:rPr lang="en-US" altLang="zh-CN" sz="2560" dirty="0" smtClean="0"/>
              <a:t>)</a:t>
            </a:r>
          </a:p>
          <a:p>
            <a:r>
              <a:rPr lang="en-US" altLang="zh-CN" sz="2560" dirty="0" smtClean="0"/>
              <a:t>Basic Idea: </a:t>
            </a:r>
          </a:p>
          <a:p>
            <a:pPr lvl="1"/>
            <a:r>
              <a:rPr lang="en-US" altLang="zh-CN" sz="2160" dirty="0" smtClean="0"/>
              <a:t>Create suitable feature kernel according to deep learning </a:t>
            </a:r>
          </a:p>
          <a:p>
            <a:pPr lvl="1"/>
            <a:r>
              <a:rPr lang="en-US" altLang="zh-CN" sz="2160" dirty="0" smtClean="0"/>
              <a:t>Apply convolutional operation and get global response </a:t>
            </a:r>
          </a:p>
          <a:p>
            <a:pPr lvl="1"/>
            <a:r>
              <a:rPr lang="en-US" altLang="zh-CN" sz="2160" dirty="0" smtClean="0"/>
              <a:t>Apply </a:t>
            </a:r>
            <a:r>
              <a:rPr lang="en-US" altLang="zh-CN" sz="2160" dirty="0" err="1"/>
              <a:t>s</a:t>
            </a:r>
            <a:r>
              <a:rPr lang="en-US" altLang="zh-CN" sz="2160" dirty="0" err="1" smtClean="0"/>
              <a:t>oftmax</a:t>
            </a:r>
            <a:r>
              <a:rPr lang="en-US" altLang="zh-CN" sz="2160" dirty="0" smtClean="0"/>
              <a:t> function </a:t>
            </a:r>
            <a:r>
              <a:rPr lang="en-US" altLang="zh-CN" sz="2160" dirty="0"/>
              <a:t>and</a:t>
            </a:r>
            <a:r>
              <a:rPr lang="en-US" altLang="zh-CN" sz="2160" dirty="0" smtClean="0"/>
              <a:t> get </a:t>
            </a:r>
            <a:r>
              <a:rPr lang="de-DE" altLang="zh-CN" sz="2160" dirty="0" smtClean="0">
                <a:sym typeface="Salesforce Sans"/>
              </a:rPr>
              <a:t>bounding box with most high possibility </a:t>
            </a:r>
          </a:p>
          <a:p>
            <a:pPr lvl="1"/>
            <a:r>
              <a:rPr lang="de-DE" altLang="zh-CN" sz="2160" dirty="0" smtClean="0">
                <a:sym typeface="Salesforce Sans"/>
              </a:rPr>
              <a:t>Output bounding box </a:t>
            </a:r>
            <a:r>
              <a:rPr lang="de-DE" altLang="zh-CN" sz="2160" dirty="0">
                <a:sym typeface="Salesforce Sans"/>
              </a:rPr>
              <a:t>coordinate</a:t>
            </a:r>
          </a:p>
          <a:p>
            <a:pPr lvl="1"/>
            <a:endParaRPr lang="en-US" altLang="zh-CN" sz="2160" dirty="0"/>
          </a:p>
          <a:p>
            <a:pPr marL="0" indent="0">
              <a:buNone/>
            </a:pPr>
            <a:r>
              <a:rPr lang="en-US" altLang="zh-CN" sz="2560" dirty="0" smtClean="0"/>
              <a:t>                           </a:t>
            </a:r>
            <a:endParaRPr lang="en-US" altLang="zh-CN" sz="2560" dirty="0"/>
          </a:p>
        </p:txBody>
      </p:sp>
      <p:sp>
        <p:nvSpPr>
          <p:cNvPr id="5" name="矩形 4"/>
          <p:cNvSpPr/>
          <p:nvPr/>
        </p:nvSpPr>
        <p:spPr>
          <a:xfrm>
            <a:off x="6430392" y="8983751"/>
            <a:ext cx="6695562" cy="28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80" dirty="0">
                <a:solidFill>
                  <a:srgbClr val="0F96D4"/>
                </a:solidFill>
              </a:rPr>
              <a:t>http://vision.stanford.edu/teaching/cs231b_spring1213/slides/dpm-slides-ross-girshick.pdf</a:t>
            </a:r>
            <a:endParaRPr lang="zh-CN" altLang="en-US" sz="1280" dirty="0">
              <a:solidFill>
                <a:srgbClr val="0F96D4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8211" y="2758936"/>
            <a:ext cx="5946590" cy="5685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65252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14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sym typeface="Salesforce Sans"/>
              </a:rPr>
              <a:t>Topological graph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0410" y="2784797"/>
            <a:ext cx="6974390" cy="3923344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879" y="3508648"/>
            <a:ext cx="5870118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2273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15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>
                <a:latin typeface="Salesforce Sans"/>
                <a:sym typeface="Salesforce Sans"/>
              </a:rPr>
              <a:t>State Predicted 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0410" y="5602807"/>
            <a:ext cx="6974390" cy="3923344"/>
          </a:xfrm>
          <a:prstGeom prst="rect">
            <a:avLst/>
          </a:prstGeom>
        </p:spPr>
      </p:pic>
      <p:sp>
        <p:nvSpPr>
          <p:cNvPr id="12" name="Rectangle 9"/>
          <p:cNvSpPr/>
          <p:nvPr/>
        </p:nvSpPr>
        <p:spPr>
          <a:xfrm>
            <a:off x="5980082" y="5602807"/>
            <a:ext cx="1746454" cy="3395109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-3246" y="2184365"/>
                <a:ext cx="13058374" cy="6513795"/>
              </a:xfrm>
              <a:prstGeom prst="rect">
                <a:avLst/>
              </a:prstGeom>
            </p:spPr>
            <p:txBody>
              <a:bodyPr vert="horz" lIns="173367" tIns="86683" rIns="173367" bIns="86683" rtlCol="0">
                <a:noAutofit/>
              </a:bodyPr>
              <a:lstStyle>
                <a:lvl1pPr marL="304747" indent="-304747" algn="l" defTabSz="1218987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Clr>
                    <a:schemeClr val="accent1"/>
                  </a:buClr>
                  <a:buSzPct val="100000"/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0949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91424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21898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152373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182848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13322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3797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272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altLang="zh-CN" sz="2560" dirty="0" smtClean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/>
                        </m:ctrlPr>
                      </m:sSupPr>
                      <m:e>
                        <m:r>
                          <a:rPr lang="en-US" altLang="zh-CN" sz="2400"/>
                          <m:t>𝑋</m:t>
                        </m:r>
                      </m:e>
                      <m:sup>
                        <m:r>
                          <a:rPr lang="en-US" altLang="zh-CN" sz="2400"/>
                          <m:t>𝑡</m:t>
                        </m:r>
                      </m:sup>
                    </m:sSup>
                  </m:oMath>
                </a14:m>
                <a:r>
                  <a:rPr lang="en-US" altLang="zh-CN" sz="2400" dirty="0"/>
                  <a:t> 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dirty="0"/>
                        </m:ctrlPr>
                      </m:sSupPr>
                      <m:e>
                        <m:r>
                          <a:rPr lang="en-US" altLang="zh-CN" sz="2400" dirty="0"/>
                          <m:t>𝑅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400" b="0" i="0" dirty="0" smtClean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altLang="zh-CN" sz="2400" dirty="0"/>
                          <m:t>∗</m:t>
                        </m:r>
                        <m:r>
                          <a:rPr lang="en-US" altLang="zh-CN" sz="2400" dirty="0"/>
                          <m:t>𝐷</m:t>
                        </m:r>
                      </m:sup>
                    </m:sSup>
                    <m:r>
                      <a:rPr lang="en-US" altLang="zh-CN" sz="2400" dirty="0"/>
                      <m:t> </m:t>
                    </m:r>
                    <m:r>
                      <a:rPr lang="en-US" altLang="zh-CN" sz="2400" dirty="0"/>
                      <m:t>𝑟𝑒𝑝𝑟𝑒𝑠𝑒𝑛𝑡</m:t>
                    </m:r>
                    <m:r>
                      <a:rPr lang="en-US" altLang="zh-CN" sz="2400" dirty="0"/>
                      <m:t>  </m:t>
                    </m:r>
                  </m:oMath>
                </a14:m>
                <a:r>
                  <a:rPr lang="en-US" altLang="zh-CN" sz="2400" dirty="0"/>
                  <a:t>vector containing the states for all targets at one time </a:t>
                </a:r>
                <a:r>
                  <a:rPr lang="en-US" altLang="zh-CN" sz="2400" dirty="0" smtClean="0"/>
                  <a:t>instance</a:t>
                </a:r>
              </a:p>
              <a:p>
                <a:r>
                  <a:rPr lang="en-US" altLang="zh-CN" sz="2400" dirty="0" smtClean="0"/>
                  <a:t>N is the number of interacting targets that are tracked simultaneously in one frame</a:t>
                </a:r>
              </a:p>
              <a:p>
                <a:r>
                  <a:rPr lang="en-US" altLang="zh-CN" sz="2400" dirty="0" smtClean="0"/>
                  <a:t>D = 4, since we use </a:t>
                </a:r>
                <a:r>
                  <a:rPr lang="de-DE" altLang="zh-CN" sz="2400" dirty="0">
                    <a:sym typeface="Salesforce Sans"/>
                  </a:rPr>
                  <a:t>bounding box </a:t>
                </a:r>
                <a:r>
                  <a:rPr lang="de-DE" altLang="zh-CN" sz="2400" dirty="0" smtClean="0">
                    <a:sym typeface="Salesforce Sans"/>
                  </a:rPr>
                  <a:t>coordinate </a:t>
                </a:r>
                <a:r>
                  <a:rPr lang="en-US" altLang="zh-CN" sz="2400" dirty="0" smtClean="0"/>
                  <a:t>(</a:t>
                </a:r>
                <a:r>
                  <a:rPr lang="en-US" altLang="zh-CN" sz="2400" dirty="0" err="1" smtClean="0"/>
                  <a:t>x,y,w,h</a:t>
                </a:r>
                <a:r>
                  <a:rPr lang="en-US" altLang="zh-CN" sz="2400" dirty="0" smtClean="0"/>
                  <a:t>) </a:t>
                </a:r>
                <a:endParaRPr lang="en-US" altLang="zh-CN" sz="2400" dirty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𝑎𝑛𝑑</m:t>
                    </m:r>
                    <m:r>
                      <a:rPr lang="en-US" altLang="zh-CN" sz="2400" b="0" i="1" dirty="0" smtClean="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altLang="zh-CN" sz="2000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000" i="1" dirty="0" smtClean="0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CN" sz="200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zh-CN" sz="2000" dirty="0" smtClean="0"/>
                  <a:t> </a:t>
                </a:r>
                <a:r>
                  <a:rPr lang="en-US" altLang="zh-CN" sz="2400" dirty="0"/>
                  <a:t>represent hidden state of </a:t>
                </a:r>
                <a:r>
                  <a:rPr lang="en-US" altLang="zh-CN" sz="2400" dirty="0" smtClean="0"/>
                  <a:t>association </a:t>
                </a:r>
                <a:r>
                  <a:rPr lang="en-US" altLang="zh-CN" sz="2400" dirty="0"/>
                  <a:t>model</a:t>
                </a:r>
                <a:endParaRPr lang="en-US" altLang="zh-CN" sz="2400" dirty="0"/>
              </a:p>
              <a:p>
                <a:pPr marL="0" indent="0">
                  <a:buNone/>
                </a:pPr>
                <a:r>
                  <a:rPr lang="en-US" altLang="zh-CN" sz="2400" dirty="0"/>
                  <a:t>                           </a:t>
                </a:r>
                <a:endParaRPr lang="en-US" altLang="zh-CN" sz="2400" dirty="0"/>
              </a:p>
            </p:txBody>
          </p:sp>
        </mc:Choice>
        <mc:Fallback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246" y="2184365"/>
                <a:ext cx="13058374" cy="651379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063246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16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sym typeface="Salesforce Sans"/>
              </a:rPr>
              <a:t>State Predicted 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1151" y="5649597"/>
            <a:ext cx="6974390" cy="3923344"/>
          </a:xfrm>
          <a:prstGeom prst="rect">
            <a:avLst/>
          </a:prstGeom>
        </p:spPr>
      </p:pic>
      <p:sp>
        <p:nvSpPr>
          <p:cNvPr id="12" name="Rectangle 9"/>
          <p:cNvSpPr/>
          <p:nvPr/>
        </p:nvSpPr>
        <p:spPr>
          <a:xfrm>
            <a:off x="6142360" y="5649596"/>
            <a:ext cx="1440160" cy="3331659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p:sp>
        <p:nvSpPr>
          <p:cNvPr id="9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-42639" y="2179428"/>
            <a:ext cx="12736545" cy="6513795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/>
          </a:p>
          <a:p>
            <a:r>
              <a:rPr lang="en-US" altLang="zh-CN" dirty="0" smtClean="0"/>
              <a:t>Used given loss function </a:t>
            </a:r>
            <a:r>
              <a:rPr lang="en-US" altLang="zh-CN" dirty="0"/>
              <a:t>and </a:t>
            </a:r>
            <a:r>
              <a:rPr lang="en-US" altLang="zh-CN" dirty="0" smtClean="0"/>
              <a:t>backpropagation algorithm to update learnable parameter </a:t>
            </a:r>
          </a:p>
          <a:p>
            <a:r>
              <a:rPr lang="en-US" altLang="zh-CN" dirty="0"/>
              <a:t>Used labeled data to learn a dynamic model for predicting target motion</a:t>
            </a:r>
          </a:p>
          <a:p>
            <a:endParaRPr lang="en-US" altLang="zh-CN" dirty="0"/>
          </a:p>
          <a:p>
            <a:pPr lvl="1"/>
            <a:endParaRPr lang="en-US" altLang="zh-CN" sz="2160" dirty="0"/>
          </a:p>
          <a:p>
            <a:pPr marL="0" indent="0">
              <a:buNone/>
            </a:pPr>
            <a:r>
              <a:rPr lang="en-US" altLang="zh-CN" sz="2560" dirty="0" smtClean="0"/>
              <a:t>                           </a:t>
            </a:r>
            <a:endParaRPr lang="en-US" altLang="zh-CN" sz="256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9638" y="6415312"/>
            <a:ext cx="4495800" cy="1800225"/>
          </a:xfrm>
          <a:prstGeom prst="rect">
            <a:avLst/>
          </a:prstGeom>
        </p:spPr>
      </p:pic>
      <p:sp>
        <p:nvSpPr>
          <p:cNvPr id="13" name="Rectangle 9"/>
          <p:cNvSpPr/>
          <p:nvPr/>
        </p:nvSpPr>
        <p:spPr>
          <a:xfrm>
            <a:off x="2685976" y="6316959"/>
            <a:ext cx="2376264" cy="1080121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68728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17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>
                <a:latin typeface="Salesforce Sans"/>
              </a:rPr>
              <a:t>Data Association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1151" y="5649597"/>
            <a:ext cx="6974390" cy="3923344"/>
          </a:xfrm>
          <a:prstGeom prst="rect">
            <a:avLst/>
          </a:prstGeom>
        </p:spPr>
      </p:pic>
      <p:sp>
        <p:nvSpPr>
          <p:cNvPr id="12" name="Rectangle 9"/>
          <p:cNvSpPr/>
          <p:nvPr/>
        </p:nvSpPr>
        <p:spPr>
          <a:xfrm>
            <a:off x="10129057" y="5658155"/>
            <a:ext cx="2786483" cy="3331659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-3246" y="2184365"/>
                <a:ext cx="13058374" cy="6513795"/>
              </a:xfrm>
              <a:prstGeom prst="rect">
                <a:avLst/>
              </a:prstGeom>
            </p:spPr>
            <p:txBody>
              <a:bodyPr vert="horz" lIns="173367" tIns="86683" rIns="173367" bIns="86683" rtlCol="0">
                <a:noAutofit/>
              </a:bodyPr>
              <a:lstStyle>
                <a:lvl1pPr marL="304747" indent="-304747" algn="l" defTabSz="1218987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Clr>
                    <a:schemeClr val="accent1"/>
                  </a:buClr>
                  <a:buSzPct val="100000"/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0949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91424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21898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152373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182848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13322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3797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272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altLang="zh-CN" sz="2560" dirty="0" smtClean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/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400" b="0" i="0" smtClean="0">
                            <a:latin typeface="Cambria Math" panose="02040503050406030204" pitchFamily="18" charset="0"/>
                          </a:rPr>
                          <m:t>c</m:t>
                        </m:r>
                      </m:e>
                      <m:sup>
                        <m:r>
                          <a:rPr lang="en-US" altLang="zh-CN" sz="2400"/>
                          <m:t>𝑡</m:t>
                        </m:r>
                        <m:r>
                          <a:rPr lang="en-US" altLang="zh-CN" sz="2400" b="0" i="0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r>
                  <a:rPr lang="en-US" altLang="zh-CN" sz="2400" dirty="0"/>
                  <a:t> 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dirty="0"/>
                        </m:ctrlPr>
                      </m:sSupPr>
                      <m:e>
                        <m:r>
                          <a:rPr lang="en-US" altLang="zh-CN" sz="2400" dirty="0"/>
                          <m:t>𝑅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400" b="0" i="0" dirty="0" smtClean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altLang="zh-CN" sz="2400" dirty="0"/>
                          <m:t>∗</m:t>
                        </m:r>
                        <m:r>
                          <m:rPr>
                            <m:sty m:val="p"/>
                          </m:rPr>
                          <a:rPr lang="en-US" altLang="zh-CN" sz="2400" b="0" i="0" dirty="0" smtClean="0">
                            <a:latin typeface="Cambria Math" panose="02040503050406030204" pitchFamily="18" charset="0"/>
                          </a:rPr>
                          <m:t>M</m:t>
                        </m:r>
                      </m:sup>
                    </m:sSup>
                    <m:r>
                      <a:rPr lang="en-US" altLang="zh-CN" sz="2400" dirty="0"/>
                      <m:t> </m:t>
                    </m:r>
                    <m:r>
                      <a:rPr lang="en-US" altLang="zh-CN" sz="2400" dirty="0"/>
                      <m:t>𝑟𝑒𝑝𝑟𝑒𝑠𝑒𝑛𝑡</m:t>
                    </m:r>
                    <m:r>
                      <a:rPr lang="en-US" altLang="zh-CN" sz="2400" dirty="0"/>
                      <m:t>  </m:t>
                    </m:r>
                  </m:oMath>
                </a14:m>
                <a:r>
                  <a:rPr lang="en-US" altLang="zh-CN" dirty="0" smtClean="0"/>
                  <a:t>where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𝑖𝑗</m:t>
                        </m:r>
                      </m:sup>
                    </m:sSup>
                    <m:r>
                      <a:rPr lang="en-US" altLang="zh-CN" i="1" dirty="0">
                        <a:latin typeface="Cambria Math" panose="02040503050406030204" pitchFamily="18" charset="0"/>
                      </a:rPr>
                      <m:t> =</m:t>
                    </m:r>
                    <m:sSup>
                      <m:sSupPr>
                        <m:ctrlP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|</m:t>
                        </m:r>
                        <m:d>
                          <m:dPr>
                            <m:begChr m:val="|"/>
                            <m:endChr m:val="|"/>
                            <m:ctrlPr>
                              <a:rPr lang="en-US" altLang="zh-CN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p>
                            </m:sSup>
                            <m:r>
                              <a:rPr lang="en-US" altLang="zh-CN" i="1" dirty="0">
                                <a:latin typeface="Cambria Math" panose="02040503050406030204" pitchFamily="18" charset="0"/>
                              </a:rPr>
                              <m:t> − </m:t>
                            </m:r>
                            <m:sSup>
                              <m:sSupPr>
                                <m:ctrlP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𝑧</m:t>
                                </m:r>
                              </m:e>
                              <m:sup>
                                <m:r>
                                  <a:rPr lang="en-US" altLang="zh-CN" i="1" dirty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p>
                            </m:sSup>
                          </m:e>
                        </m:d>
                        <m:r>
                          <a:rPr lang="en-US" altLang="zh-CN" i="1" dirty="0">
                            <a:latin typeface="Cambria Math" panose="02040503050406030204" pitchFamily="18" charset="0"/>
                          </a:rPr>
                          <m:t>|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zh-CN" b="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altLang="zh-CN" sz="2400" dirty="0"/>
                  <a:t>is </a:t>
                </a:r>
                <a:r>
                  <a:rPr lang="en-US" altLang="zh-CN" sz="2400" dirty="0"/>
                  <a:t>the Euclidean distance </a:t>
                </a:r>
                <a:r>
                  <a:rPr lang="en-US" altLang="zh-CN" sz="2400" dirty="0"/>
                  <a:t>between the </a:t>
                </a:r>
                <a:r>
                  <a:rPr lang="en-US" altLang="zh-CN" sz="2400" dirty="0"/>
                  <a:t>predicted state of target </a:t>
                </a:r>
                <a:r>
                  <a:rPr lang="en-US" altLang="zh-CN" sz="2400" dirty="0" err="1"/>
                  <a:t>i</a:t>
                </a:r>
                <a:r>
                  <a:rPr lang="en-US" altLang="zh-CN" sz="2400" dirty="0"/>
                  <a:t> and measurement </a:t>
                </a:r>
                <a:r>
                  <a:rPr lang="en-US" altLang="zh-CN" sz="2400" dirty="0"/>
                  <a:t>state j     </a:t>
                </a:r>
              </a:p>
              <a:p>
                <a:r>
                  <a:rPr lang="en-US" altLang="zh-CN" sz="2400" dirty="0"/>
                  <a:t>M is the </a:t>
                </a:r>
                <a:r>
                  <a:rPr lang="en-US" altLang="zh-CN" sz="2400" dirty="0" smtClean="0"/>
                  <a:t>maximum number of </a:t>
                </a:r>
                <a:r>
                  <a:rPr lang="en-US" altLang="zh-CN" sz="2400" dirty="0"/>
                  <a:t>detections per </a:t>
                </a:r>
                <a:r>
                  <a:rPr lang="en-US" altLang="zh-CN" sz="2400" dirty="0"/>
                  <a:t>frame. </a:t>
                </a:r>
                <a:endParaRPr lang="en-US" altLang="zh-CN" sz="2400" dirty="0" smtClean="0"/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CN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  <m:sup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bSup>
                  </m:oMath>
                </a14:m>
                <a:r>
                  <a:rPr lang="en-US" altLang="zh-CN" i="1" dirty="0" smtClean="0"/>
                  <a:t> </a:t>
                </a:r>
                <a:r>
                  <a:rPr lang="en-US" altLang="zh-CN" i="1" dirty="0"/>
                  <a:t>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en-US" altLang="zh-CN" dirty="0"/>
                          <m:t>[0</m:t>
                        </m:r>
                        <m:r>
                          <m:rPr>
                            <m:nor/>
                          </m:rPr>
                          <a:rPr lang="en-US" altLang="zh-CN" i="1" dirty="0"/>
                          <m:t>, </m:t>
                        </m:r>
                        <m:r>
                          <m:rPr>
                            <m:nor/>
                          </m:rPr>
                          <a:rPr lang="en-US" altLang="zh-CN" dirty="0"/>
                          <m:t>1]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∗(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𝑀</m:t>
                        </m:r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+1)</m:t>
                        </m:r>
                      </m:sup>
                    </m:sSup>
                  </m:oMath>
                </a14:m>
                <a:r>
                  <a:rPr lang="en-US" altLang="zh-CN" dirty="0" smtClean="0"/>
                  <a:t> represents assignment </a:t>
                </a:r>
                <a:r>
                  <a:rPr lang="en-US" altLang="zh-CN" dirty="0"/>
                  <a:t>probability </a:t>
                </a:r>
                <a:r>
                  <a:rPr lang="en-US" altLang="zh-CN" dirty="0" smtClean="0"/>
                  <a:t>matrix</a:t>
                </a:r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p>
                        <m:r>
                          <a:rPr lang="en-US" altLang="zh-CN" sz="2400" b="0" i="1" dirty="0" smtClean="0">
                            <a:latin typeface="Cambria Math" panose="02040503050406030204" pitchFamily="18" charset="0"/>
                          </a:rPr>
                          <m:t>𝑡</m:t>
                        </m:r>
                      </m:sup>
                    </m:sSup>
                  </m:oMath>
                </a14:m>
                <a:r>
                  <a:rPr lang="en-US" altLang="zh-CN" sz="2000" dirty="0" smtClean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p>
                        <m:r>
                          <a:rPr lang="en-US" altLang="zh-CN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p>
                    </m:sSup>
                  </m:oMath>
                </a14:m>
                <a:r>
                  <a:rPr lang="en-US" altLang="zh-CN" sz="2000" dirty="0" smtClean="0"/>
                  <a:t> </a:t>
                </a:r>
                <a:r>
                  <a:rPr lang="en-US" altLang="zh-CN" sz="2400" dirty="0"/>
                  <a:t>represent hidden state of predicted model</a:t>
                </a:r>
                <a:endParaRPr lang="en-US" altLang="zh-CN" sz="2400" dirty="0"/>
              </a:p>
              <a:p>
                <a:pPr marL="0" indent="0">
                  <a:buNone/>
                </a:pPr>
                <a:r>
                  <a:rPr lang="en-US" altLang="zh-CN" sz="2400" dirty="0"/>
                  <a:t>                           </a:t>
                </a:r>
                <a:endParaRPr lang="en-US" altLang="zh-CN" sz="2400" dirty="0"/>
              </a:p>
            </p:txBody>
          </p:sp>
        </mc:Choice>
        <mc:Fallback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246" y="2184365"/>
                <a:ext cx="13058374" cy="651379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087970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18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>
                <a:latin typeface="Salesforce Sans"/>
              </a:rPr>
              <a:t>Data Association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1151" y="5649597"/>
            <a:ext cx="6974390" cy="3923344"/>
          </a:xfrm>
          <a:prstGeom prst="rect">
            <a:avLst/>
          </a:prstGeom>
        </p:spPr>
      </p:pic>
      <p:sp>
        <p:nvSpPr>
          <p:cNvPr id="12" name="Rectangle 9"/>
          <p:cNvSpPr/>
          <p:nvPr/>
        </p:nvSpPr>
        <p:spPr>
          <a:xfrm>
            <a:off x="10129057" y="5658155"/>
            <a:ext cx="2786483" cy="3331659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p:sp>
        <p:nvSpPr>
          <p:cNvPr id="14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-3246" y="2184365"/>
            <a:ext cx="13058374" cy="6513795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 smtClean="0"/>
          </a:p>
          <a:p>
            <a:r>
              <a:rPr lang="en-US" altLang="zh-CN" sz="2400" dirty="0"/>
              <a:t>Used given loss function and backpropagation algorithm to update learnable parameter </a:t>
            </a:r>
          </a:p>
          <a:p>
            <a:r>
              <a:rPr lang="en-US" altLang="zh-CN" sz="2400" dirty="0"/>
              <a:t>S</a:t>
            </a:r>
            <a:r>
              <a:rPr lang="en-US" altLang="zh-CN" sz="2400" dirty="0" smtClean="0"/>
              <a:t>traight-forward </a:t>
            </a:r>
            <a:r>
              <a:rPr lang="en-US" altLang="zh-CN" sz="2400" dirty="0"/>
              <a:t>to extend the feature vector to </a:t>
            </a:r>
            <a:r>
              <a:rPr lang="en-US" altLang="zh-CN" sz="2400" dirty="0"/>
              <a:t>incorporate appearance </a:t>
            </a:r>
            <a:r>
              <a:rPr lang="en-US" altLang="zh-CN" sz="2400" dirty="0"/>
              <a:t>or any other similarity information</a:t>
            </a:r>
            <a:r>
              <a:rPr lang="en-US" altLang="zh-CN" sz="2400" dirty="0"/>
              <a:t>       </a:t>
            </a:r>
            <a:endParaRPr lang="en-US" altLang="zh-CN" sz="2400" dirty="0" smtClean="0"/>
          </a:p>
          <a:p>
            <a:r>
              <a:rPr lang="en-US" altLang="zh-CN" sz="2400" dirty="0"/>
              <a:t>vector of probabilities </a:t>
            </a:r>
            <a:r>
              <a:rPr lang="en-US" altLang="zh-CN" sz="2400" dirty="0"/>
              <a:t> for </a:t>
            </a:r>
            <a:r>
              <a:rPr lang="en-US" altLang="zh-CN" sz="2400" dirty="0"/>
              <a:t>one target and all available measurements, </a:t>
            </a:r>
            <a:r>
              <a:rPr lang="en-US" altLang="zh-CN" sz="2400" dirty="0"/>
              <a:t>applying </a:t>
            </a:r>
            <a:r>
              <a:rPr lang="en-US" altLang="zh-CN" sz="2400" dirty="0"/>
              <a:t>a </a:t>
            </a:r>
            <a:r>
              <a:rPr lang="en-US" altLang="zh-CN" sz="2400" dirty="0" err="1"/>
              <a:t>softmax</a:t>
            </a:r>
            <a:r>
              <a:rPr lang="en-US" altLang="zh-CN" sz="2400" dirty="0"/>
              <a:t> layer with </a:t>
            </a:r>
            <a:r>
              <a:rPr lang="en-US" altLang="zh-CN" sz="2400" dirty="0" err="1"/>
              <a:t>normalisation</a:t>
            </a:r>
            <a:r>
              <a:rPr lang="en-US" altLang="zh-CN" sz="2400" dirty="0"/>
              <a:t> to the </a:t>
            </a:r>
            <a:r>
              <a:rPr lang="en-US" altLang="zh-CN" sz="2400" dirty="0"/>
              <a:t>predicted values                    </a:t>
            </a:r>
            <a:endParaRPr lang="en-US" altLang="zh-CN" sz="24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7824" y="6749008"/>
            <a:ext cx="2409825" cy="428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107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19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>
                <a:latin typeface="Salesforce Sans"/>
              </a:rPr>
              <a:t>Data </a:t>
            </a:r>
            <a:r>
              <a:rPr lang="en-US" altLang="zh-CN" sz="3200" b="1" dirty="0" smtClean="0">
                <a:latin typeface="Salesforce Sans"/>
              </a:rPr>
              <a:t>Update</a:t>
            </a:r>
            <a:endParaRPr lang="en-US" altLang="zh-CN" sz="3200" b="1" dirty="0">
              <a:latin typeface="Salesforce Sans"/>
              <a:sym typeface="Salesforce Sans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1151" y="5649597"/>
            <a:ext cx="6974390" cy="3923344"/>
          </a:xfrm>
          <a:prstGeom prst="rect">
            <a:avLst/>
          </a:prstGeom>
        </p:spPr>
      </p:pic>
      <p:sp>
        <p:nvSpPr>
          <p:cNvPr id="12" name="Rectangle 9"/>
          <p:cNvSpPr/>
          <p:nvPr/>
        </p:nvSpPr>
        <p:spPr>
          <a:xfrm>
            <a:off x="7294488" y="5531205"/>
            <a:ext cx="2786483" cy="3450051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309712" y="2184365"/>
                <a:ext cx="13058374" cy="6513795"/>
              </a:xfrm>
              <a:prstGeom prst="rect">
                <a:avLst/>
              </a:prstGeom>
            </p:spPr>
            <p:txBody>
              <a:bodyPr vert="horz" lIns="173367" tIns="86683" rIns="173367" bIns="86683" rtlCol="0">
                <a:noAutofit/>
              </a:bodyPr>
              <a:lstStyle>
                <a:lvl1pPr marL="304747" indent="-304747" algn="l" defTabSz="1218987" rtl="0" eaLnBrk="1" latinLnBrk="0" hangingPunct="1">
                  <a:lnSpc>
                    <a:spcPct val="90000"/>
                  </a:lnSpc>
                  <a:spcBef>
                    <a:spcPts val="1600"/>
                  </a:spcBef>
                  <a:buClr>
                    <a:schemeClr val="accent1"/>
                  </a:buClr>
                  <a:buSzPct val="100000"/>
                  <a:buFont typeface="Arial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1pPr>
                <a:lvl2pPr marL="60949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2pPr>
                <a:lvl3pPr marL="91424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3pPr>
                <a:lvl4pPr marL="121898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4pPr>
                <a:lvl5pPr marL="152373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lvl5pPr>
                <a:lvl6pPr marL="182848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133227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437973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742720" indent="-231607" algn="l" defTabSz="1218987" rtl="0" eaLnBrk="1" latinLnBrk="0" hangingPunct="1">
                  <a:lnSpc>
                    <a:spcPct val="90000"/>
                  </a:lnSpc>
                  <a:spcBef>
                    <a:spcPts val="800"/>
                  </a:spcBef>
                  <a:buClr>
                    <a:schemeClr val="accent1"/>
                  </a:buClr>
                  <a:buSzPct val="80000"/>
                  <a:buFont typeface="Arial" pitchFamily="34" charset="0"/>
                  <a:buChar char="•"/>
                  <a:defRPr sz="2000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endParaRPr lang="en-US" altLang="zh-CN" sz="2560" dirty="0" smtClean="0"/>
              </a:p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/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400" b="0" i="0" smtClean="0">
                            <a:latin typeface="Cambria Math" panose="02040503050406030204" pitchFamily="18" charset="0"/>
                          </a:rPr>
                          <m:t>z</m:t>
                        </m:r>
                      </m:e>
                      <m:sup>
                        <m:r>
                          <a:rPr lang="en-US" altLang="zh-CN" sz="2400"/>
                          <m:t>𝑡</m:t>
                        </m:r>
                        <m:r>
                          <a:rPr lang="en-US" altLang="zh-CN" sz="2400" b="0" i="0" smtClean="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r>
                  <a:rPr lang="en-US" altLang="zh-CN" sz="2400" dirty="0"/>
                  <a:t> 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dirty="0"/>
                        </m:ctrlPr>
                      </m:sSupPr>
                      <m:e>
                        <m:r>
                          <a:rPr lang="en-US" altLang="zh-CN" sz="2400" dirty="0"/>
                          <m:t>𝑅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400" dirty="0"/>
                          <m:t>M</m:t>
                        </m:r>
                        <m:r>
                          <a:rPr lang="en-US" altLang="zh-CN" sz="2400" dirty="0"/>
                          <m:t>∗</m:t>
                        </m:r>
                        <m:r>
                          <m:rPr>
                            <m:sty m:val="p"/>
                          </m:rPr>
                          <a:rPr lang="en-US" altLang="zh-CN" sz="2400" dirty="0"/>
                          <m:t>D</m:t>
                        </m:r>
                      </m:sup>
                    </m:sSup>
                    <m:r>
                      <a:rPr lang="en-US" altLang="zh-CN" sz="2400" dirty="0"/>
                      <m:t> </m:t>
                    </m:r>
                    <m:r>
                      <a:rPr lang="en-US" altLang="zh-CN" sz="2400" dirty="0"/>
                      <m:t>𝑟𝑒𝑝𝑟𝑒𝑠𝑒𝑛𝑡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the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vector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of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all</m:t>
                    </m:r>
                    <m:r>
                      <m:rPr>
                        <m:nor/>
                      </m:rPr>
                      <a:rPr lang="en-US" altLang="zh-CN" sz="2400" b="0" i="0" smtClean="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measurements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in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one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frame</m:t>
                    </m:r>
                    <m:r>
                      <m:rPr>
                        <m:nor/>
                      </m:rPr>
                      <a:rPr lang="en-US" altLang="zh-CN" sz="2400"/>
                      <m:t>, </m:t>
                    </m:r>
                    <m:r>
                      <m:rPr>
                        <m:nor/>
                      </m:rPr>
                      <a:rPr lang="en-US" altLang="zh-CN" sz="2400"/>
                      <m:t>where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M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is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maximum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number</m:t>
                    </m:r>
                    <m:r>
                      <m:rPr>
                        <m:nor/>
                      </m:rPr>
                      <a:rPr lang="en-US" altLang="zh-CN" sz="2400" b="0" i="0" smtClean="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of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detections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per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frame</m:t>
                    </m:r>
                  </m:oMath>
                </a14:m>
                <a:endParaRPr lang="en-US" altLang="zh-CN" sz="2400" dirty="0" smtClean="0"/>
              </a:p>
              <a:p>
                <a14:m>
                  <m:oMath xmlns:m="http://schemas.openxmlformats.org/officeDocument/2006/math">
                    <m:r>
                      <a:rPr lang="zh-CN" altLang="pt-BR" i="1" dirty="0" smtClean="0"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pt-BR" altLang="zh-CN" i="1" dirty="0"/>
                  <a:t> 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altLang="zh-CN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nor/>
                          </m:rPr>
                          <a:rPr lang="pt-BR" altLang="zh-CN" dirty="0"/>
                          <m:t>[0</m:t>
                        </m:r>
                        <m:r>
                          <m:rPr>
                            <m:nor/>
                          </m:rPr>
                          <a:rPr lang="pt-BR" altLang="zh-CN" i="1" dirty="0"/>
                          <m:t>, </m:t>
                        </m:r>
                        <m:r>
                          <m:rPr>
                            <m:nor/>
                          </m:rPr>
                          <a:rPr lang="pt-BR" altLang="zh-CN" dirty="0"/>
                          <m:t>1]</m:t>
                        </m:r>
                      </m:e>
                      <m:sup>
                        <m:r>
                          <a:rPr lang="en-US" altLang="zh-CN" b="0" i="1" dirty="0" smtClean="0">
                            <a:latin typeface="Cambria Math" panose="02040503050406030204" pitchFamily="18" charset="0"/>
                          </a:rPr>
                          <m:t>𝑁</m:t>
                        </m:r>
                      </m:sup>
                    </m:sSup>
                  </m:oMath>
                </a14:m>
                <a:r>
                  <a:rPr lang="pt-BR" altLang="zh-CN" i="1" dirty="0"/>
                  <a:t> </a:t>
                </a:r>
                <a:r>
                  <a:rPr lang="pt-BR" altLang="zh-CN" sz="2400" dirty="0"/>
                  <a:t>is an </a:t>
                </a:r>
                <a:r>
                  <a:rPr lang="pt-BR" altLang="zh-CN" sz="2400" dirty="0"/>
                  <a:t>indicator </a:t>
                </a:r>
                <a:r>
                  <a:rPr lang="en-US" altLang="zh-CN" sz="2400" dirty="0"/>
                  <a:t>vector </a:t>
                </a:r>
                <a:r>
                  <a:rPr lang="en-US" altLang="zh-CN" sz="2400" dirty="0"/>
                  <a:t>that represents the existence probability of a </a:t>
                </a:r>
                <a:r>
                  <a:rPr lang="en-US" altLang="zh-CN" sz="2400" dirty="0" smtClean="0"/>
                  <a:t>target</a:t>
                </a:r>
              </a:p>
              <a:p>
                <a14:m>
                  <m:oMath xmlns:m="http://schemas.openxmlformats.org/officeDocument/2006/math">
                    <m:r>
                      <a:rPr lang="en-US" altLang="zh-CN" sz="2400" dirty="0"/>
                      <m:t>𝑆𝑒𝑡</m:t>
                    </m:r>
                    <m:r>
                      <m:rPr>
                        <m:nor/>
                      </m:rPr>
                      <a:rPr lang="en-US" altLang="zh-CN" sz="2400"/>
                      <m:t> </m:t>
                    </m:r>
                    <m:r>
                      <m:rPr>
                        <m:nor/>
                      </m:rPr>
                      <a:rPr lang="en-US" altLang="zh-CN" sz="2400"/>
                      <m:t>threshold</m:t>
                    </m:r>
                    <m:r>
                      <a:rPr lang="en-US" altLang="zh-CN" sz="2400"/>
                      <m:t> </m:t>
                    </m:r>
                    <m:r>
                      <a:rPr lang="en-US" altLang="zh-CN" sz="2400"/>
                      <m:t>𝑣𝑎𝑙𝑢𝑒</m:t>
                    </m:r>
                    <m:r>
                      <a:rPr lang="en-US" altLang="zh-CN" sz="2400"/>
                      <m:t> </m:t>
                    </m:r>
                    <m:r>
                      <a:rPr lang="en-US" altLang="zh-CN" sz="2400"/>
                      <m:t>𝑡𝑜</m:t>
                    </m:r>
                    <m:r>
                      <a:rPr lang="en-US" altLang="zh-CN" sz="2400"/>
                      <m:t> </m:t>
                    </m:r>
                    <m:r>
                      <a:rPr lang="zh-CN" altLang="pt-BR" sz="2400" dirty="0"/>
                      <m:t>𝜀</m:t>
                    </m:r>
                    <m:r>
                      <a:rPr lang="en-US" altLang="zh-CN" sz="2400" dirty="0"/>
                      <m:t> </m:t>
                    </m:r>
                    <m:d>
                      <m:dPr>
                        <m:ctrlPr>
                          <a:rPr lang="en-US" altLang="zh-CN" sz="2400" dirty="0"/>
                        </m:ctrlPr>
                      </m:dPr>
                      <m:e>
                        <m:r>
                          <a:rPr lang="en-US" altLang="zh-CN" sz="2400" dirty="0"/>
                          <m:t>0.6</m:t>
                        </m:r>
                      </m:e>
                    </m:d>
                    <m:r>
                      <a:rPr lang="en-US" altLang="zh-CN" sz="2400" b="0" i="0" dirty="0" smtClean="0">
                        <a:latin typeface="Cambria Math" panose="02040503050406030204" pitchFamily="18" charset="0"/>
                      </a:rPr>
                      <m:t>.</m:t>
                    </m:r>
                    <m:r>
                      <m:rPr>
                        <m:sty m:val="p"/>
                      </m:rPr>
                      <a:rPr lang="en-US" altLang="zh-CN" sz="2400" dirty="0"/>
                      <m:t>when</m:t>
                    </m:r>
                    <m:r>
                      <a:rPr lang="en-US" altLang="zh-CN" sz="2400" dirty="0"/>
                      <m:t> </m:t>
                    </m:r>
                    <m:r>
                      <a:rPr lang="zh-CN" altLang="pt-BR" sz="2400" dirty="0"/>
                      <m:t>𝜀</m:t>
                    </m:r>
                    <m:r>
                      <a:rPr lang="en-US" altLang="zh-CN" sz="2400" dirty="0"/>
                      <m:t>&lt;0.6, </m:t>
                    </m:r>
                    <m:r>
                      <m:rPr>
                        <m:sty m:val="p"/>
                      </m:rPr>
                      <a:rPr lang="en-US" altLang="zh-CN" sz="2400" dirty="0"/>
                      <m:t>we</m:t>
                    </m:r>
                    <m:r>
                      <a:rPr lang="en-US" altLang="zh-CN" sz="2400" dirty="0"/>
                      <m:t> </m:t>
                    </m:r>
                    <m:r>
                      <m:rPr>
                        <m:sty m:val="p"/>
                      </m:rPr>
                      <a:rPr lang="en-US" altLang="zh-CN" sz="2400" dirty="0"/>
                      <m:t>can</m:t>
                    </m:r>
                    <m:r>
                      <a:rPr lang="en-US" altLang="zh-CN" sz="2400" dirty="0"/>
                      <m:t> </m:t>
                    </m:r>
                    <m:r>
                      <m:rPr>
                        <m:sty m:val="p"/>
                      </m:rPr>
                      <a:rPr lang="en-US" altLang="zh-CN" sz="2400" dirty="0"/>
                      <m:t>terminate</m:t>
                    </m:r>
                    <m:r>
                      <a:rPr lang="en-US" altLang="zh-CN" sz="2400" dirty="0"/>
                      <m:t> </m:t>
                    </m:r>
                    <m:r>
                      <m:rPr>
                        <m:sty m:val="p"/>
                      </m:rPr>
                      <a:rPr lang="en-US" altLang="zh-CN" sz="2400" dirty="0"/>
                      <m:t>tracking</m:t>
                    </m:r>
                    <m:r>
                      <a:rPr lang="en-US" altLang="zh-CN" sz="2400" dirty="0"/>
                      <m:t> </m:t>
                    </m:r>
                    <m:r>
                      <m:rPr>
                        <m:sty m:val="p"/>
                      </m:rPr>
                      <a:rPr lang="en-US" altLang="zh-CN" sz="2400" dirty="0"/>
                      <m:t>this</m:t>
                    </m:r>
                    <m:r>
                      <a:rPr lang="en-US" altLang="zh-CN" sz="2400" dirty="0"/>
                      <m:t> </m:t>
                    </m:r>
                    <m:r>
                      <m:rPr>
                        <m:sty m:val="p"/>
                      </m:rPr>
                      <a:rPr lang="en-US" altLang="zh-CN" sz="2400" dirty="0"/>
                      <m:t>object</m:t>
                    </m:r>
                  </m:oMath>
                </a14:m>
                <a:endParaRPr lang="en-US" altLang="zh-CN" sz="2400" dirty="0" smtClean="0"/>
              </a:p>
              <a:p>
                <a:r>
                  <a:rPr lang="en-US" altLang="zh-CN" sz="2400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CN" sz="2400" b="0" i="0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p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sz="2400">
                            <a:latin typeface="Cambria Math" panose="02040503050406030204" pitchFamily="18" charset="0"/>
                          </a:rPr>
                          <m:t>+1</m:t>
                        </m:r>
                      </m:sup>
                    </m:sSup>
                  </m:oMath>
                </a14:m>
                <a:r>
                  <a:rPr lang="en-US" altLang="zh-CN" sz="2400" dirty="0"/>
                  <a:t> ∈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zh-CN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CN" sz="2400" dirty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altLang="zh-CN" sz="2400" b="0" i="0" dirty="0" smtClean="0">
                            <a:latin typeface="Cambria Math" panose="02040503050406030204" pitchFamily="18" charset="0"/>
                          </a:rPr>
                          <m:t>N</m:t>
                        </m:r>
                        <m:r>
                          <a:rPr lang="en-US" altLang="zh-CN" sz="2400" dirty="0">
                            <a:latin typeface="Cambria Math" panose="02040503050406030204" pitchFamily="18" charset="0"/>
                          </a:rPr>
                          <m:t>∗</m:t>
                        </m:r>
                        <m:r>
                          <m:rPr>
                            <m:sty m:val="p"/>
                          </m:rPr>
                          <a:rPr lang="en-US" altLang="zh-CN" sz="2400" dirty="0">
                            <a:latin typeface="Cambria Math" panose="02040503050406030204" pitchFamily="18" charset="0"/>
                          </a:rPr>
                          <m:t>D</m:t>
                        </m:r>
                      </m:sup>
                    </m:sSup>
                    <m:r>
                      <a:rPr lang="en-US" altLang="zh-CN" sz="2400" b="0" i="0" dirty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CN" sz="2400" b="0" i="0" dirty="0" smtClean="0">
                        <a:latin typeface="Cambria Math" panose="02040503050406030204" pitchFamily="18" charset="0"/>
                      </a:rPr>
                      <m:t>represents</m:t>
                    </m:r>
                  </m:oMath>
                </a14:m>
                <a:r>
                  <a:rPr lang="en-US" altLang="zh-CN" sz="2400" dirty="0" smtClean="0"/>
                  <a:t> </a:t>
                </a:r>
                <a:r>
                  <a:rPr lang="en-US" altLang="zh-CN" sz="2400" dirty="0"/>
                  <a:t>all updated states</a:t>
                </a:r>
              </a:p>
            </p:txBody>
          </p:sp>
        </mc:Choice>
        <mc:Fallback>
          <p:sp>
            <p:nvSpPr>
              <p:cNvPr id="14" name="内容占位符 10">
                <a:extLst>
                  <a:ext uri="{FF2B5EF4-FFF2-40B4-BE49-F238E27FC236}">
                    <a16:creationId xmlns:a16="http://schemas.microsoft.com/office/drawing/2014/main" id="{41C90D58-7C9F-4FA1-8ECC-865F7FC8AE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09712" y="2184365"/>
                <a:ext cx="13058374" cy="651379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5736" y="6028928"/>
            <a:ext cx="4495800" cy="18002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0261" y="8171040"/>
            <a:ext cx="3714750" cy="485775"/>
          </a:xfrm>
          <a:prstGeom prst="rect">
            <a:avLst/>
          </a:prstGeom>
        </p:spPr>
      </p:pic>
      <p:sp>
        <p:nvSpPr>
          <p:cNvPr id="13" name="Rectangle 9"/>
          <p:cNvSpPr/>
          <p:nvPr/>
        </p:nvSpPr>
        <p:spPr>
          <a:xfrm>
            <a:off x="2058358" y="6932162"/>
            <a:ext cx="3071157" cy="824958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46964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>
          <a:xfrm>
            <a:off x="939800" y="2860576"/>
            <a:ext cx="10531151" cy="5745099"/>
          </a:xfrm>
        </p:spPr>
        <p:txBody>
          <a:bodyPr/>
          <a:lstStyle/>
          <a:p>
            <a:pPr marL="406394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  <a:sym typeface="Salesforce Sans"/>
              </a:rPr>
              <a:t>Introduction</a:t>
            </a: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Tracking System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RNN and LSTM</a:t>
            </a:r>
            <a:endParaRPr lang="zh-CN" altLang="en-US" sz="3200" b="1" dirty="0" smtClean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MOT System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en-GB" altLang="zh-CN" sz="3200" b="1" dirty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Object </a:t>
            </a:r>
            <a:r>
              <a:rPr lang="en-GB" altLang="zh-CN" sz="3200" b="1" dirty="0" smtClean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Detect</a:t>
            </a:r>
            <a:endParaRPr lang="en-GB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Predicted 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Salesforce Sans"/>
              </a:rPr>
              <a:t>Data </a:t>
            </a:r>
            <a:r>
              <a:rPr lang="en-US" altLang="zh-CN" sz="3200" b="1" dirty="0" smtClean="0">
                <a:latin typeface="Salesforce Sans"/>
              </a:rPr>
              <a:t>Association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Update</a:t>
            </a:r>
            <a:endParaRPr lang="en-US" altLang="zh-CN" sz="3200" b="1" dirty="0">
              <a:latin typeface="Salesforce Sans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Conclusion</a:t>
            </a:r>
            <a:endParaRPr lang="de-DE" altLang="zh-CN" sz="3200" b="1" dirty="0" smtClean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Performance 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Promotion</a:t>
            </a:r>
            <a:endParaRPr lang="de-DE" altLang="zh-CN" sz="3200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endParaRPr lang="de-DE" dirty="0"/>
          </a:p>
        </p:txBody>
      </p:sp>
      <p:sp>
        <p:nvSpPr>
          <p:cNvPr id="84" name="Fußzeilenplatzhalter 8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82" name="Datumsplatzhalter 8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3" name="Foliennummernplatzhalter 8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35170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>
          <a:xfrm>
            <a:off x="939800" y="2860576"/>
            <a:ext cx="11251231" cy="5745099"/>
          </a:xfrm>
        </p:spPr>
        <p:txBody>
          <a:bodyPr/>
          <a:lstStyle/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>
                <a:latin typeface="Salesforce Sans"/>
                <a:ea typeface="微软雅黑" panose="020B0503020204020204" pitchFamily="34" charset="-122"/>
                <a:sym typeface="Salesforce Sans"/>
              </a:rPr>
              <a:t>Introduction</a:t>
            </a: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Tracking System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RNN and LSTM</a:t>
            </a:r>
            <a:endParaRPr lang="zh-CN" altLang="en-US" sz="3200" b="1" dirty="0" smtClean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  <a:sym typeface="Salesforce Sans"/>
              </a:rPr>
              <a:t>MOT System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en-GB" altLang="zh-CN" sz="3200" b="1" dirty="0" smtClean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Object Detect</a:t>
            </a:r>
            <a:endParaRPr lang="en-GB" altLang="zh-CN" sz="3200" b="1" dirty="0">
              <a:solidFill>
                <a:schemeClr val="tx1"/>
              </a:solidFill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Predicted 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Salesforce Sans"/>
              </a:rPr>
              <a:t>Data </a:t>
            </a:r>
            <a:r>
              <a:rPr lang="en-US" altLang="zh-CN" sz="3200" b="1" dirty="0" smtClean="0">
                <a:latin typeface="Salesforce Sans"/>
              </a:rPr>
              <a:t>Association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Update</a:t>
            </a:r>
            <a:endParaRPr lang="en-US" altLang="zh-CN" sz="3200" b="1" dirty="0">
              <a:latin typeface="Salesforce Sans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solidFill>
                  <a:srgbClr val="FF0000"/>
                </a:solidFill>
                <a:latin typeface="Salesforce Sans"/>
                <a:ea typeface="微软雅黑" panose="020B0503020204020204" pitchFamily="34" charset="-122"/>
                <a:sym typeface="Salesforce Sans"/>
              </a:rPr>
              <a:t>Conclusion</a:t>
            </a:r>
            <a:endParaRPr lang="de-DE" altLang="zh-CN" sz="3200" b="1" dirty="0" smtClean="0">
              <a:solidFill>
                <a:srgbClr val="FF0000"/>
              </a:solidFill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Performance 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Promotion</a:t>
            </a:r>
            <a:endParaRPr lang="de-DE" altLang="zh-CN" sz="3200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endParaRPr lang="de-DE" dirty="0"/>
          </a:p>
        </p:txBody>
      </p:sp>
      <p:sp>
        <p:nvSpPr>
          <p:cNvPr id="84" name="Fußzeilenplatzhalter 8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82" name="Datumsplatzhalter 8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3" name="Foliennummernplatzhalter 8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7045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21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Performance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9792" y="3019022"/>
            <a:ext cx="10039350" cy="1581150"/>
          </a:xfrm>
          <a:prstGeom prst="rect">
            <a:avLst/>
          </a:prstGeom>
        </p:spPr>
      </p:pic>
      <p:sp>
        <p:nvSpPr>
          <p:cNvPr id="9" name="Rectangle 9"/>
          <p:cNvSpPr/>
          <p:nvPr/>
        </p:nvSpPr>
        <p:spPr>
          <a:xfrm>
            <a:off x="3951123" y="3004593"/>
            <a:ext cx="1039109" cy="1581150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0329583" y="3019022"/>
            <a:ext cx="739559" cy="1581150"/>
          </a:xfrm>
          <a:prstGeom prst="rect">
            <a:avLst/>
          </a:prstGeom>
          <a:noFill/>
          <a:ln w="5715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fa-IR" sz="3200" dirty="0">
              <a:solidFill>
                <a:srgbClr val="FF0000"/>
              </a:solidFill>
            </a:endParaRPr>
          </a:p>
        </p:txBody>
      </p:sp>
      <p:sp>
        <p:nvSpPr>
          <p:cNvPr id="12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381720" y="4804792"/>
            <a:ext cx="13058374" cy="6513795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 smtClean="0"/>
          </a:p>
          <a:p>
            <a:r>
              <a:rPr lang="en-US" altLang="zh-CN" dirty="0"/>
              <a:t>N</a:t>
            </a:r>
            <a:r>
              <a:rPr lang="en-US" altLang="zh-CN" dirty="0" smtClean="0"/>
              <a:t>ot </a:t>
            </a:r>
            <a:r>
              <a:rPr lang="en-US" altLang="zh-CN" dirty="0"/>
              <a:t>quite reach the top </a:t>
            </a:r>
            <a:r>
              <a:rPr lang="en-US" altLang="zh-CN" dirty="0"/>
              <a:t>accuracy</a:t>
            </a:r>
          </a:p>
          <a:p>
            <a:endParaRPr lang="en-US" altLang="zh-CN" dirty="0"/>
          </a:p>
          <a:p>
            <a:r>
              <a:rPr lang="en-US" altLang="zh-CN" dirty="0"/>
              <a:t>I</a:t>
            </a:r>
            <a:r>
              <a:rPr lang="en-US" altLang="zh-CN" dirty="0" smtClean="0"/>
              <a:t>s </a:t>
            </a:r>
            <a:r>
              <a:rPr lang="en-US" altLang="zh-CN" dirty="0"/>
              <a:t>two orders of magnitude </a:t>
            </a:r>
            <a:r>
              <a:rPr lang="en-US" altLang="zh-CN" dirty="0"/>
              <a:t>faster</a:t>
            </a:r>
          </a:p>
        </p:txBody>
      </p:sp>
    </p:spTree>
    <p:extLst>
      <p:ext uri="{BB962C8B-B14F-4D97-AF65-F5344CB8AC3E}">
        <p14:creationId xmlns:p14="http://schemas.microsoft.com/office/powerpoint/2010/main" val="18508318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22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Advantage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37704" y="2636491"/>
            <a:ext cx="13058374" cy="6513795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 smtClean="0"/>
          </a:p>
          <a:p>
            <a:r>
              <a:rPr lang="en-US" altLang="zh-CN" dirty="0" smtClean="0"/>
              <a:t>Use temporal data 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smtClean="0"/>
              <a:t>Do not need prior </a:t>
            </a:r>
            <a:r>
              <a:rPr lang="en-US" altLang="zh-CN" dirty="0"/>
              <a:t>knowledge 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Timely system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92438298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23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Promotion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37704" y="2636491"/>
            <a:ext cx="13058374" cy="6513795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 smtClean="0"/>
          </a:p>
          <a:p>
            <a:r>
              <a:rPr lang="en-US" altLang="zh-CN" dirty="0" smtClean="0"/>
              <a:t>Long training period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smtClean="0"/>
              <a:t>Really bad </a:t>
            </a:r>
            <a:r>
              <a:rPr lang="en-US" altLang="zh-CN" dirty="0" err="1" smtClean="0"/>
              <a:t>explainability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 smtClean="0"/>
              <a:t>Achieve the balance between online and offline method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3609862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2610768" y="2407943"/>
            <a:ext cx="11051201" cy="1320482"/>
          </a:xfrm>
        </p:spPr>
        <p:txBody>
          <a:bodyPr rtlCol="0">
            <a:normAutofit/>
          </a:bodyPr>
          <a:lstStyle/>
          <a:p>
            <a:pPr>
              <a:buClr>
                <a:schemeClr val="accent1"/>
              </a:buClr>
              <a:buSzPct val="100000"/>
            </a:pPr>
            <a:r>
              <a:rPr lang="de-DE" altLang="zh-CN" sz="6400" cap="all" spc="213" dirty="0">
                <a:solidFill>
                  <a:schemeClr val="accent1"/>
                </a:solidFill>
                <a:cs typeface="+mn-cs"/>
                <a:sym typeface="Salesforce Sans"/>
              </a:rPr>
              <a:t>Question time</a:t>
            </a:r>
            <a:endParaRPr lang="zh-CN" altLang="en-US" sz="6400" cap="all" spc="213" dirty="0">
              <a:solidFill>
                <a:schemeClr val="accent1"/>
              </a:solidFill>
              <a:cs typeface="+mn-cs"/>
              <a:sym typeface="Salesforce Sans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87367E35-4AC4-4E03-AD6F-2BB53A731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n-US" altLang="zh-CN" smtClean="0"/>
              <a:t>24</a:t>
            </a:fld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828" y="3720110"/>
            <a:ext cx="3695342" cy="3684693"/>
          </a:xfrm>
        </p:spPr>
      </p:pic>
      <p:sp>
        <p:nvSpPr>
          <p:cNvPr id="8" name="矩形 7"/>
          <p:cNvSpPr/>
          <p:nvPr/>
        </p:nvSpPr>
        <p:spPr>
          <a:xfrm>
            <a:off x="3478064" y="8697415"/>
            <a:ext cx="5253361" cy="4862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1300460"/>
            <a:r>
              <a:rPr lang="en-GB" altLang="zh-CN" sz="2560" dirty="0">
                <a:solidFill>
                  <a:srgbClr val="7F7F7F"/>
                </a:solidFill>
                <a:latin typeface="Salesforce Sans"/>
                <a:ea typeface="微软雅黑" panose="020B0503020204020204" pitchFamily="34" charset="-122"/>
              </a:rPr>
              <a:t>Source</a:t>
            </a:r>
            <a:r>
              <a:rPr lang="de-DE" altLang="zh-CN" sz="2560" dirty="0">
                <a:solidFill>
                  <a:srgbClr val="7F7F7F"/>
                </a:solidFill>
                <a:latin typeface="Salesforce Sans"/>
                <a:ea typeface="微软雅黑" panose="020B0503020204020204" pitchFamily="34" charset="-122"/>
              </a:rPr>
              <a:t>:familybusinessunited.com</a:t>
            </a:r>
          </a:p>
        </p:txBody>
      </p:sp>
    </p:spTree>
    <p:extLst>
      <p:ext uri="{BB962C8B-B14F-4D97-AF65-F5344CB8AC3E}">
        <p14:creationId xmlns:p14="http://schemas.microsoft.com/office/powerpoint/2010/main" val="311258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828352" y="2335482"/>
            <a:ext cx="11051201" cy="459678"/>
          </a:xfrm>
        </p:spPr>
        <p:txBody>
          <a:bodyPr rtlCol="0"/>
          <a:lstStyle/>
          <a:p>
            <a:pPr>
              <a:buClr>
                <a:schemeClr val="accent1"/>
              </a:buClr>
              <a:buSzPct val="100000"/>
            </a:pPr>
            <a:r>
              <a:rPr lang="de-DE" altLang="zh-CN" sz="2987" cap="all" spc="213" dirty="0">
                <a:solidFill>
                  <a:schemeClr val="accent1"/>
                </a:solidFill>
                <a:cs typeface="+mn-cs"/>
                <a:sym typeface="Salesforce Sans"/>
              </a:rPr>
              <a:t>Reference</a:t>
            </a:r>
            <a:endParaRPr lang="zh-CN" altLang="en-US" sz="2987" cap="all" spc="213" dirty="0">
              <a:solidFill>
                <a:schemeClr val="accent1"/>
              </a:solidFill>
              <a:cs typeface="+mn-cs"/>
              <a:sym typeface="Salesforce Sans"/>
            </a:endParaRPr>
          </a:p>
        </p:txBody>
      </p:sp>
      <p:sp>
        <p:nvSpPr>
          <p:cNvPr id="10" name="内容占位符 9"/>
          <p:cNvSpPr>
            <a:spLocks noGrp="1"/>
          </p:cNvSpPr>
          <p:nvPr>
            <p:ph sz="half" idx="2"/>
          </p:nvPr>
        </p:nvSpPr>
        <p:spPr>
          <a:xfrm>
            <a:off x="828352" y="3076162"/>
            <a:ext cx="11557065" cy="5077238"/>
          </a:xfrm>
        </p:spPr>
        <p:txBody>
          <a:bodyPr rtlCol="0"/>
          <a:lstStyle/>
          <a:p>
            <a:r>
              <a:rPr lang="en-US" altLang="zh-CN" sz="1564" dirty="0">
                <a:latin typeface="+mn-lt"/>
              </a:rPr>
              <a:t>[1] </a:t>
            </a:r>
            <a:r>
              <a:rPr lang="en-GB" altLang="zh-CN" sz="1564" dirty="0">
                <a:latin typeface="+mn-lt"/>
              </a:rPr>
              <a:t>P. K. </a:t>
            </a:r>
            <a:r>
              <a:rPr lang="en-GB" altLang="zh-CN" sz="1564" dirty="0" err="1">
                <a:latin typeface="+mn-lt"/>
              </a:rPr>
              <a:t>Varshney</a:t>
            </a:r>
            <a:r>
              <a:rPr lang="en-GB" altLang="zh-CN" sz="1564" dirty="0">
                <a:latin typeface="+mn-lt"/>
              </a:rPr>
              <a:t> . </a:t>
            </a:r>
            <a:r>
              <a:rPr lang="en-GB" altLang="zh-CN" sz="1564" dirty="0" err="1">
                <a:latin typeface="+mn-lt"/>
              </a:rPr>
              <a:t>Multisensor</a:t>
            </a:r>
            <a:r>
              <a:rPr lang="en-GB" altLang="zh-CN" sz="1564" dirty="0">
                <a:latin typeface="+mn-lt"/>
              </a:rPr>
              <a:t> data fusion</a:t>
            </a:r>
            <a:r>
              <a:rPr lang="en-GB" altLang="zh-CN" sz="1564" dirty="0">
                <a:latin typeface="+mn-lt"/>
              </a:rPr>
              <a:t>. </a:t>
            </a:r>
            <a:r>
              <a:rPr lang="en-US" altLang="zh-CN" sz="1564" dirty="0">
                <a:latin typeface="+mn-lt"/>
              </a:rPr>
              <a:t>https://arxiv.org/pdf/1604.03635.pdf</a:t>
            </a:r>
          </a:p>
          <a:p>
            <a:r>
              <a:rPr lang="en-US" altLang="zh-CN" sz="1564" dirty="0">
                <a:latin typeface="+mn-lt"/>
              </a:rPr>
              <a:t>[2] </a:t>
            </a:r>
            <a:r>
              <a:rPr lang="en-US" altLang="zh-CN" sz="1564" dirty="0" err="1" smtClean="0">
                <a:latin typeface="+mn-lt"/>
              </a:rPr>
              <a:t>Vibhor</a:t>
            </a:r>
            <a:r>
              <a:rPr lang="en-US" altLang="zh-CN" sz="1564" dirty="0" smtClean="0">
                <a:latin typeface="+mn-lt"/>
              </a:rPr>
              <a:t> </a:t>
            </a:r>
            <a:r>
              <a:rPr lang="en-US" altLang="zh-CN" sz="1564" dirty="0" err="1" smtClean="0">
                <a:latin typeface="+mn-lt"/>
              </a:rPr>
              <a:t>nigam</a:t>
            </a:r>
            <a:r>
              <a:rPr lang="en-US" altLang="zh-CN" sz="1564" dirty="0" smtClean="0">
                <a:latin typeface="+mn-lt"/>
              </a:rPr>
              <a:t> .</a:t>
            </a:r>
            <a:r>
              <a:rPr lang="en-US" altLang="zh-CN" sz="1564" dirty="0">
                <a:latin typeface="+mn-lt"/>
              </a:rPr>
              <a:t>Understanding </a:t>
            </a:r>
            <a:r>
              <a:rPr lang="en-US" altLang="zh-CN" sz="1564" dirty="0">
                <a:latin typeface="+mn-lt"/>
              </a:rPr>
              <a:t>Neural Networks. </a:t>
            </a:r>
            <a:r>
              <a:rPr lang="en-US" altLang="zh-CN" sz="1564" dirty="0">
                <a:latin typeface="+mn-lt"/>
              </a:rPr>
              <a:t>From neuron to RNN, CNN, and Deep Learning </a:t>
            </a:r>
            <a:endParaRPr lang="en-US" altLang="zh-CN" sz="1564" dirty="0" smtClean="0">
              <a:latin typeface="+mn-lt"/>
            </a:endParaRPr>
          </a:p>
          <a:p>
            <a:r>
              <a:rPr lang="en-US" altLang="zh-CN" sz="1564" dirty="0" smtClean="0">
                <a:latin typeface="+mn-lt"/>
              </a:rPr>
              <a:t>[</a:t>
            </a:r>
            <a:r>
              <a:rPr lang="en-US" altLang="zh-CN" sz="1564" dirty="0">
                <a:latin typeface="+mn-lt"/>
              </a:rPr>
              <a:t>3] </a:t>
            </a:r>
            <a:r>
              <a:rPr lang="en-GB" altLang="zh-CN" sz="1564" dirty="0" err="1">
                <a:latin typeface="+mn-lt"/>
              </a:rPr>
              <a:t>Josua</a:t>
            </a:r>
            <a:r>
              <a:rPr lang="en-GB" altLang="zh-CN" sz="1564" dirty="0">
                <a:latin typeface="+mn-lt"/>
              </a:rPr>
              <a:t> Krause. Using Visual Analytics to Interpret Predictive Machine Learning Models</a:t>
            </a:r>
          </a:p>
          <a:p>
            <a:r>
              <a:rPr lang="en-US" altLang="zh-CN" sz="1564" dirty="0">
                <a:latin typeface="+mn-lt"/>
              </a:rPr>
              <a:t>[4] </a:t>
            </a:r>
            <a:r>
              <a:rPr lang="en-US" altLang="zh-CN" sz="1564" dirty="0">
                <a:latin typeface="+mn-lt"/>
              </a:rPr>
              <a:t>A </a:t>
            </a:r>
            <a:r>
              <a:rPr lang="en-US" altLang="zh-CN" sz="1564" dirty="0" err="1" smtClean="0">
                <a:latin typeface="+mn-lt"/>
              </a:rPr>
              <a:t>Milan.Online</a:t>
            </a:r>
            <a:r>
              <a:rPr lang="en-US" altLang="zh-CN" sz="1564" dirty="0" smtClean="0">
                <a:latin typeface="+mn-lt"/>
              </a:rPr>
              <a:t> </a:t>
            </a:r>
            <a:r>
              <a:rPr lang="en-US" altLang="zh-CN" sz="1564" dirty="0">
                <a:latin typeface="+mn-lt"/>
              </a:rPr>
              <a:t>Multi-Target Tracking Using Recurrent Neural </a:t>
            </a:r>
            <a:r>
              <a:rPr lang="en-US" altLang="zh-CN" sz="1564" dirty="0" smtClean="0">
                <a:latin typeface="+mn-lt"/>
              </a:rPr>
              <a:t>Networks</a:t>
            </a:r>
            <a:endParaRPr lang="en-US" altLang="zh-CN" sz="1564" dirty="0">
              <a:latin typeface="+mn-lt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CF4C2CFD-CB49-4E62-9F51-C0102504DD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C014DD1E-5D91-48A3-AD6D-45FBA980D106}" type="slidenum">
              <a:rPr lang="en-US" altLang="zh-CN" smtClean="0"/>
              <a:t>25</a:t>
            </a:fld>
            <a:endParaRPr lang="zh-CN" altLang="en-US" dirty="0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6689A69-B04A-483E-BA11-5051FCE24E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5B56C-F4AD-4341-ABD8-CBF53A98046A}" type="datetime1">
              <a:rPr lang="de-DE" altLang="zh-CN" smtClean="0"/>
              <a:t>20.06.2019</a:t>
            </a:fld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EE8DC4A-C559-473C-BB2B-A0CC3A4621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altLang="zh-CN" dirty="0">
                <a:solidFill>
                  <a:srgbClr val="7F7F7F"/>
                </a:solidFill>
                <a:latin typeface="Salesforce Sans"/>
                <a:ea typeface="微软雅黑" panose="020B0503020204020204" pitchFamily="34" charset="-122"/>
              </a:rPr>
              <a:t>Journal Club Computational Neuroscience I </a:t>
            </a:r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62766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Outline</a:t>
            </a:r>
          </a:p>
        </p:txBody>
      </p:sp>
      <p:sp>
        <p:nvSpPr>
          <p:cNvPr id="14" name="Textplatzhalter 13"/>
          <p:cNvSpPr>
            <a:spLocks noGrp="1"/>
          </p:cNvSpPr>
          <p:nvPr>
            <p:ph type="body" idx="1"/>
          </p:nvPr>
        </p:nvSpPr>
        <p:spPr>
          <a:xfrm>
            <a:off x="939800" y="2860576"/>
            <a:ext cx="11251231" cy="5745099"/>
          </a:xfrm>
        </p:spPr>
        <p:txBody>
          <a:bodyPr/>
          <a:lstStyle/>
          <a:p>
            <a:pPr marL="406394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>
                <a:solidFill>
                  <a:srgbClr val="FF0000"/>
                </a:solidFill>
                <a:latin typeface="Salesforce Sans"/>
                <a:ea typeface="微软雅黑" panose="020B0503020204020204" pitchFamily="34" charset="-122"/>
                <a:sym typeface="Salesforce Sans"/>
              </a:rPr>
              <a:t>Introduction</a:t>
            </a: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Tracking System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 rtl="0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RNN and LSTM</a:t>
            </a:r>
            <a:endParaRPr lang="zh-CN" altLang="en-US" sz="3200" b="1" dirty="0" smtClean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MOT System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en-GB" altLang="zh-CN" sz="3200" b="1" dirty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Object </a:t>
            </a:r>
            <a:r>
              <a:rPr lang="en-GB" altLang="zh-CN" sz="3200" b="1" dirty="0" smtClean="0">
                <a:solidFill>
                  <a:schemeClr val="tx1"/>
                </a:solidFill>
                <a:latin typeface="Salesforce Sans"/>
                <a:ea typeface="微软雅黑" panose="020B0503020204020204" pitchFamily="34" charset="-122"/>
              </a:rPr>
              <a:t>Detect</a:t>
            </a:r>
            <a:endParaRPr lang="en-GB" altLang="zh-CN" sz="3200" b="1" dirty="0">
              <a:latin typeface="Salesforce Sans"/>
              <a:ea typeface="微软雅黑" panose="020B0503020204020204" pitchFamily="34" charset="-122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Predicted 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>
                <a:latin typeface="Salesforce Sans"/>
              </a:rPr>
              <a:t>Data </a:t>
            </a:r>
            <a:r>
              <a:rPr lang="en-US" altLang="zh-CN" sz="3200" b="1" dirty="0" smtClean="0">
                <a:latin typeface="Salesforce Sans"/>
              </a:rPr>
              <a:t>Association</a:t>
            </a:r>
            <a:endParaRPr lang="en-US" altLang="zh-CN" sz="3200" b="1" dirty="0" smtClean="0">
              <a:latin typeface="Salesforce Sans"/>
              <a:sym typeface="Salesforce Sans"/>
            </a:endParaRPr>
          </a:p>
          <a:p>
            <a:pPr marL="814542" lvl="1" indent="-406394">
              <a:buFont typeface="Arial" panose="020B0604020202020204" pitchFamily="34" charset="0"/>
              <a:buChar char="•"/>
            </a:pPr>
            <a:r>
              <a:rPr lang="en-US" altLang="zh-CN" sz="3200" b="1" dirty="0" smtClean="0">
                <a:latin typeface="Salesforce Sans"/>
                <a:sym typeface="Salesforce Sans"/>
              </a:rPr>
              <a:t>State Update</a:t>
            </a:r>
            <a:endParaRPr lang="en-US" altLang="zh-CN" sz="3200" b="1" dirty="0">
              <a:latin typeface="Salesforce Sans"/>
              <a:sym typeface="Salesforce Sans"/>
            </a:endParaRPr>
          </a:p>
          <a:p>
            <a:pPr marL="406394" lvl="1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>
                <a:latin typeface="Salesforce Sans"/>
                <a:ea typeface="微软雅黑" panose="020B0503020204020204" pitchFamily="34" charset="-122"/>
                <a:sym typeface="Salesforce Sans"/>
              </a:rPr>
              <a:t>Conclusion</a:t>
            </a: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Performance </a:t>
            </a:r>
            <a:endParaRPr lang="de-DE" altLang="zh-CN" sz="3200" b="1" dirty="0" smtClean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pPr marL="863594" lvl="2" indent="-406394" rtl="0">
              <a:buFont typeface="Arial" panose="020B0604020202020204" pitchFamily="34" charset="0"/>
              <a:buChar char="•"/>
            </a:pPr>
            <a:r>
              <a:rPr lang="de-DE" altLang="zh-CN" sz="3200" b="1" dirty="0" smtClean="0">
                <a:latin typeface="Salesforce Sans"/>
                <a:ea typeface="微软雅黑" panose="020B0503020204020204" pitchFamily="34" charset="-122"/>
                <a:sym typeface="Salesforce Sans"/>
              </a:rPr>
              <a:t>Promotion</a:t>
            </a:r>
            <a:endParaRPr lang="de-DE" altLang="zh-CN" sz="3200" b="1" dirty="0">
              <a:latin typeface="Salesforce Sans"/>
              <a:ea typeface="微软雅黑" panose="020B0503020204020204" pitchFamily="34" charset="-122"/>
              <a:sym typeface="Salesforce Sans"/>
            </a:endParaRPr>
          </a:p>
          <a:p>
            <a:endParaRPr lang="de-DE" dirty="0"/>
          </a:p>
        </p:txBody>
      </p:sp>
      <p:sp>
        <p:nvSpPr>
          <p:cNvPr id="84" name="Fußzeilenplatzhalter 8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82" name="Datumsplatzhalter 81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3" name="Foliennummernplatzhalter 8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520712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7" name="Fußzeilenplatzhalter 76"/>
          <p:cNvSpPr>
            <a:spLocks noGrp="1"/>
          </p:cNvSpPr>
          <p:nvPr>
            <p:ph type="ftr" sz="quarter" idx="3"/>
          </p:nvPr>
        </p:nvSpPr>
        <p:spPr>
          <a:xfrm>
            <a:off x="5541169" y="7387893"/>
            <a:ext cx="8610600" cy="276353"/>
          </a:xfrm>
        </p:spPr>
        <p:txBody>
          <a:bodyPr/>
          <a:lstStyle/>
          <a:p>
            <a:r>
              <a:rPr lang="en-US" altLang="zh-CN" dirty="0"/>
              <a:t>https://www.learnopencv.com/multitracker-multiple-object-tracking-using-opencv-c-python/</a:t>
            </a:r>
            <a:endParaRPr lang="de-DE" altLang="zh-CN" dirty="0">
              <a:solidFill>
                <a:srgbClr val="7F7F7F"/>
              </a:solidFill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4</a:t>
            </a:fld>
            <a:endParaRPr lang="de-DE" dirty="0"/>
          </a:p>
        </p:txBody>
      </p:sp>
      <p:sp>
        <p:nvSpPr>
          <p:cNvPr id="14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37704" y="3601209"/>
            <a:ext cx="6480720" cy="4710923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560" dirty="0" smtClean="0"/>
              <a:t>Develop from single object tracking system</a:t>
            </a:r>
            <a:endParaRPr lang="de-DE" altLang="zh-CN" sz="2560" dirty="0">
              <a:sym typeface="Salesforce Sans"/>
            </a:endParaRPr>
          </a:p>
          <a:p>
            <a:r>
              <a:rPr lang="en-US" altLang="zh-CN" dirty="0" smtClean="0"/>
              <a:t>Locate </a:t>
            </a:r>
            <a:r>
              <a:rPr lang="en-US" altLang="zh-CN" dirty="0"/>
              <a:t>a moving </a:t>
            </a:r>
            <a:r>
              <a:rPr lang="en-US" altLang="zh-CN" dirty="0" smtClean="0"/>
              <a:t>multiple </a:t>
            </a:r>
            <a:r>
              <a:rPr lang="en-US" altLang="zh-CN" dirty="0"/>
              <a:t>objects over time in a video </a:t>
            </a:r>
            <a:r>
              <a:rPr lang="en-US" altLang="zh-CN" dirty="0" smtClean="0"/>
              <a:t>stream</a:t>
            </a:r>
          </a:p>
          <a:p>
            <a:r>
              <a:rPr lang="en-US" altLang="zh-CN" dirty="0" smtClean="0"/>
              <a:t>Robust system against various challenges </a:t>
            </a:r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</a:t>
            </a:r>
            <a:r>
              <a:rPr lang="en-US" altLang="zh-CN" sz="3200" b="1" dirty="0">
                <a:latin typeface="Salesforce Sans"/>
                <a:ea typeface="微软雅黑" panose="020B0503020204020204" pitchFamily="34" charset="-122"/>
              </a:rPr>
              <a:t>Tracking System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9648" y="3216797"/>
            <a:ext cx="6275863" cy="386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9711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5</a:t>
            </a:fld>
            <a:endParaRPr lang="de-DE" dirty="0"/>
          </a:p>
        </p:txBody>
      </p:sp>
      <p:sp>
        <p:nvSpPr>
          <p:cNvPr id="14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309712" y="2856961"/>
            <a:ext cx="7272808" cy="4396103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560" dirty="0" smtClean="0"/>
              <a:t>Identify objects</a:t>
            </a:r>
            <a:endParaRPr lang="de-DE" altLang="zh-CN" sz="2160" dirty="0">
              <a:sym typeface="Salesforce Sans"/>
            </a:endParaRPr>
          </a:p>
          <a:p>
            <a:r>
              <a:rPr lang="de-DE" altLang="zh-CN" sz="2560" dirty="0">
                <a:sym typeface="Salesforce Sans"/>
              </a:rPr>
              <a:t>Shown in </a:t>
            </a:r>
            <a:r>
              <a:rPr lang="de-DE" altLang="zh-CN" sz="2560" dirty="0" smtClean="0">
                <a:sym typeface="Salesforce Sans"/>
              </a:rPr>
              <a:t>bounding </a:t>
            </a:r>
            <a:r>
              <a:rPr lang="de-DE" altLang="zh-CN" sz="2560" dirty="0">
                <a:sym typeface="Salesforce Sans"/>
              </a:rPr>
              <a:t>box </a:t>
            </a:r>
            <a:endParaRPr lang="de-DE" altLang="zh-CN" sz="2560" dirty="0" smtClean="0">
              <a:sym typeface="Salesforce Sans"/>
            </a:endParaRPr>
          </a:p>
          <a:p>
            <a:r>
              <a:rPr lang="de-DE" altLang="zh-CN" sz="2560" dirty="0" smtClean="0">
                <a:sym typeface="Salesforce Sans"/>
              </a:rPr>
              <a:t>Represent by bounding box coordinate</a:t>
            </a:r>
          </a:p>
          <a:p>
            <a:pPr marL="0" indent="0" defTabSz="457200">
              <a:buNone/>
            </a:pPr>
            <a:r>
              <a:rPr lang="de-DE" altLang="zh-CN" sz="2560" dirty="0">
                <a:sym typeface="Salesforce Sans"/>
              </a:rPr>
              <a:t> </a:t>
            </a:r>
            <a:r>
              <a:rPr lang="de-DE" altLang="zh-CN" sz="2560" dirty="0" smtClean="0">
                <a:sym typeface="Salesforce Sans"/>
              </a:rPr>
              <a:t>  (x,y,w,h) </a:t>
            </a:r>
          </a:p>
          <a:p>
            <a:pPr defTabSz="457200"/>
            <a:r>
              <a:rPr lang="de-DE" altLang="zh-CN" sz="2560" dirty="0" smtClean="0">
                <a:sym typeface="Salesforce Sans"/>
              </a:rPr>
              <a:t>Challenges:</a:t>
            </a:r>
          </a:p>
          <a:p>
            <a:pPr lvl="1" defTabSz="457200"/>
            <a:r>
              <a:rPr lang="de-DE" altLang="zh-CN" sz="2160" dirty="0" smtClean="0">
                <a:sym typeface="Salesforce Sans"/>
              </a:rPr>
              <a:t>Scale variation </a:t>
            </a:r>
          </a:p>
          <a:p>
            <a:pPr lvl="1" defTabSz="457200"/>
            <a:r>
              <a:rPr lang="de-DE" altLang="zh-CN" sz="2160" dirty="0" smtClean="0">
                <a:sym typeface="Salesforce Sans"/>
              </a:rPr>
              <a:t>Defomation</a:t>
            </a:r>
          </a:p>
          <a:p>
            <a:pPr lvl="1" defTabSz="457200"/>
            <a:r>
              <a:rPr lang="de-DE" altLang="zh-CN" sz="2160" dirty="0" smtClean="0">
                <a:sym typeface="Salesforce Sans"/>
              </a:rPr>
              <a:t>Occlusion </a:t>
            </a:r>
          </a:p>
          <a:p>
            <a:pPr lvl="1" defTabSz="457200"/>
            <a:r>
              <a:rPr lang="de-DE" altLang="zh-CN" sz="2160" dirty="0" smtClean="0">
                <a:sym typeface="Salesforce Sans"/>
              </a:rPr>
              <a:t>......</a:t>
            </a:r>
          </a:p>
          <a:p>
            <a:pPr lvl="1" defTabSz="457200"/>
            <a:endParaRPr lang="de-DE" altLang="zh-CN" sz="2160" dirty="0" smtClean="0">
              <a:sym typeface="Salesforce Sans"/>
            </a:endParaRPr>
          </a:p>
          <a:p>
            <a:pPr marL="0" indent="0" defTabSz="457200">
              <a:buNone/>
            </a:pPr>
            <a:endParaRPr lang="de-DE" altLang="zh-CN" sz="2560" dirty="0" smtClean="0">
              <a:sym typeface="Salesforce Sans"/>
            </a:endParaRPr>
          </a:p>
          <a:p>
            <a:pPr marL="0" indent="0" defTabSz="457200">
              <a:buNone/>
            </a:pPr>
            <a:endParaRPr lang="en-US" altLang="zh-CN" sz="1280" dirty="0">
              <a:solidFill>
                <a:srgbClr val="0F96D4"/>
              </a:solidFill>
              <a:latin typeface="+mn-lt"/>
              <a:ea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</a:t>
            </a:r>
            <a:r>
              <a:rPr lang="en-US" altLang="zh-CN" sz="3200" b="1" dirty="0">
                <a:latin typeface="Salesforce Sans"/>
                <a:ea typeface="微软雅黑" panose="020B0503020204020204" pitchFamily="34" charset="-122"/>
              </a:rPr>
              <a:t>Tracking System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010" y="5594718"/>
            <a:ext cx="5828935" cy="179351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6067545" y="8598903"/>
            <a:ext cx="6502400" cy="4862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280" dirty="0">
                <a:solidFill>
                  <a:srgbClr val="0F96D4"/>
                </a:solidFill>
              </a:rPr>
              <a:t>https://medium.com/@manivannan_data/object-tracking-referenced-with-the-previous-frame-using-euclidean-distance-49118730051a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2450" y="4757927"/>
            <a:ext cx="7372350" cy="3467100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6067545" y="9085190"/>
            <a:ext cx="3712106" cy="2893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80" dirty="0">
                <a:solidFill>
                  <a:srgbClr val="0F96D4"/>
                </a:solidFill>
              </a:rPr>
              <a:t>https://www.cnblogs.com/jesse123/p/7126356.html</a:t>
            </a:r>
          </a:p>
        </p:txBody>
      </p:sp>
    </p:spTree>
    <p:extLst>
      <p:ext uri="{BB962C8B-B14F-4D97-AF65-F5344CB8AC3E}">
        <p14:creationId xmlns:p14="http://schemas.microsoft.com/office/powerpoint/2010/main" val="37049089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6</a:t>
            </a:fld>
            <a:endParaRPr lang="de-DE" dirty="0"/>
          </a:p>
        </p:txBody>
      </p:sp>
      <p:sp>
        <p:nvSpPr>
          <p:cNvPr id="14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309712" y="2856961"/>
            <a:ext cx="7272808" cy="4396103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560" dirty="0" smtClean="0">
                <a:sym typeface="Salesforce Sans"/>
              </a:rPr>
              <a:t>Distinguish between multiple objects</a:t>
            </a:r>
          </a:p>
          <a:p>
            <a:r>
              <a:rPr lang="en-US" altLang="zh-CN" sz="2560" dirty="0"/>
              <a:t>Track initiation and </a:t>
            </a:r>
            <a:r>
              <a:rPr lang="en-US" altLang="zh-CN" sz="2560" dirty="0" smtClean="0"/>
              <a:t>termination</a:t>
            </a:r>
            <a:endParaRPr lang="en-US" altLang="zh-CN" sz="2560" dirty="0" smtClean="0">
              <a:sym typeface="Salesforce Sans"/>
            </a:endParaRPr>
          </a:p>
          <a:p>
            <a:r>
              <a:rPr lang="en-US" altLang="zh-CN" sz="2560" dirty="0" smtClean="0">
                <a:sym typeface="Salesforce Sans"/>
              </a:rPr>
              <a:t>Set ID for every object  </a:t>
            </a:r>
          </a:p>
          <a:p>
            <a:r>
              <a:rPr lang="de-DE" altLang="zh-CN" sz="2560" dirty="0">
                <a:sym typeface="Salesforce Sans"/>
              </a:rPr>
              <a:t>Challenges:</a:t>
            </a:r>
          </a:p>
          <a:p>
            <a:pPr lvl="1"/>
            <a:r>
              <a:rPr lang="de-DE" altLang="zh-CN" sz="2160" dirty="0" smtClean="0">
                <a:sym typeface="Salesforce Sans"/>
              </a:rPr>
              <a:t>S</a:t>
            </a:r>
            <a:r>
              <a:rPr lang="en-US" altLang="zh-CN" sz="2160" dirty="0" err="1" smtClean="0">
                <a:sym typeface="Salesforce Sans"/>
              </a:rPr>
              <a:t>imilarity</a:t>
            </a:r>
            <a:endParaRPr lang="en-US" altLang="zh-CN" sz="2160" dirty="0" smtClean="0">
              <a:sym typeface="Salesforce Sans"/>
            </a:endParaRPr>
          </a:p>
          <a:p>
            <a:pPr lvl="1"/>
            <a:r>
              <a:rPr lang="en-US" altLang="zh-CN" sz="2160" dirty="0" smtClean="0">
                <a:sym typeface="Salesforce Sans"/>
              </a:rPr>
              <a:t>Interaction between objects</a:t>
            </a:r>
          </a:p>
          <a:p>
            <a:pPr lvl="1"/>
            <a:r>
              <a:rPr lang="en-US" altLang="zh-CN" sz="2160" dirty="0" smtClean="0">
                <a:sym typeface="Salesforce Sans"/>
              </a:rPr>
              <a:t>….</a:t>
            </a:r>
            <a:endParaRPr lang="de-DE" altLang="zh-CN" sz="2160" dirty="0" smtClean="0">
              <a:sym typeface="Salesforce Sans"/>
            </a:endParaRPr>
          </a:p>
          <a:p>
            <a:pPr lvl="1"/>
            <a:endParaRPr lang="de-DE" altLang="zh-CN" sz="2160" dirty="0">
              <a:sym typeface="Salesforce Sans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</a:t>
            </a:r>
            <a:r>
              <a:rPr lang="en-US" altLang="zh-CN" sz="3200" b="1" dirty="0">
                <a:latin typeface="Salesforce Sans"/>
                <a:ea typeface="微软雅黑" panose="020B0503020204020204" pitchFamily="34" charset="-122"/>
              </a:rPr>
              <a:t>Tracking System</a:t>
            </a:r>
          </a:p>
        </p:txBody>
      </p:sp>
      <p:pic>
        <p:nvPicPr>
          <p:cNvPr id="3" name="内容占位符 2"/>
          <p:cNvPicPr>
            <a:picLocks noGrp="1" noChangeAspect="1"/>
          </p:cNvPicPr>
          <p:nvPr>
            <p:ph sz="half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8465" y="4564282"/>
            <a:ext cx="5615442" cy="3838405"/>
          </a:xfrm>
        </p:spPr>
      </p:pic>
      <p:sp>
        <p:nvSpPr>
          <p:cNvPr id="4" name="矩形 3"/>
          <p:cNvSpPr/>
          <p:nvPr/>
        </p:nvSpPr>
        <p:spPr>
          <a:xfrm>
            <a:off x="8772477" y="8715697"/>
            <a:ext cx="3491853" cy="2893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280" dirty="0">
                <a:solidFill>
                  <a:srgbClr val="0F96D4"/>
                </a:solidFill>
              </a:rPr>
              <a:t>https://www.youtube.com/watch?v=SLyABs_nJeg</a:t>
            </a:r>
          </a:p>
        </p:txBody>
      </p:sp>
    </p:spTree>
    <p:extLst>
      <p:ext uri="{BB962C8B-B14F-4D97-AF65-F5344CB8AC3E}">
        <p14:creationId xmlns:p14="http://schemas.microsoft.com/office/powerpoint/2010/main" val="17784942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7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</a:t>
            </a:r>
            <a:r>
              <a:rPr lang="en-US" altLang="zh-CN" sz="3200" b="1" dirty="0">
                <a:latin typeface="Salesforce Sans"/>
                <a:ea typeface="微软雅黑" panose="020B0503020204020204" pitchFamily="34" charset="-122"/>
              </a:rPr>
              <a:t>Tracking System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8810" y="2949522"/>
            <a:ext cx="7056784" cy="5095630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560" dirty="0"/>
              <a:t>Timely feedback </a:t>
            </a:r>
            <a:r>
              <a:rPr lang="en-US" altLang="zh-CN" sz="2560" dirty="0" smtClean="0"/>
              <a:t>system</a:t>
            </a:r>
          </a:p>
          <a:p>
            <a:r>
              <a:rPr lang="en-US" altLang="zh-CN" sz="2560" dirty="0" smtClean="0"/>
              <a:t>Low delay</a:t>
            </a:r>
          </a:p>
          <a:p>
            <a:r>
              <a:rPr lang="en-US" altLang="zh-CN" sz="2560" dirty="0" smtClean="0"/>
              <a:t>Online learning</a:t>
            </a:r>
          </a:p>
          <a:p>
            <a:r>
              <a:rPr lang="en-US" altLang="zh-CN" sz="2560" dirty="0" smtClean="0"/>
              <a:t>Challenges:</a:t>
            </a:r>
          </a:p>
          <a:p>
            <a:pPr lvl="1"/>
            <a:r>
              <a:rPr lang="en-US" altLang="zh-CN" sz="2160" dirty="0"/>
              <a:t> </a:t>
            </a:r>
            <a:r>
              <a:rPr lang="en-US" altLang="zh-CN" sz="2160" dirty="0" smtClean="0"/>
              <a:t>Achieve the balance between </a:t>
            </a:r>
          </a:p>
          <a:p>
            <a:pPr marL="377886" lvl="1" indent="0">
              <a:buNone/>
            </a:pPr>
            <a:r>
              <a:rPr lang="en-US" altLang="zh-CN" sz="2160" dirty="0"/>
              <a:t>a</a:t>
            </a:r>
            <a:r>
              <a:rPr lang="en-US" altLang="zh-CN" sz="2160" dirty="0" smtClean="0"/>
              <a:t>ccuracy and efficiency</a:t>
            </a:r>
          </a:p>
          <a:p>
            <a:pPr lvl="1"/>
            <a:r>
              <a:rPr lang="en-US" altLang="zh-CN" sz="2160" dirty="0" smtClean="0"/>
              <a:t>Lower robust against  casual error </a:t>
            </a:r>
          </a:p>
          <a:p>
            <a:pPr lvl="1"/>
            <a:r>
              <a:rPr lang="en-US" altLang="zh-CN" sz="2160" dirty="0" smtClean="0"/>
              <a:t>….</a:t>
            </a:r>
          </a:p>
          <a:p>
            <a:endParaRPr lang="en-US" altLang="zh-CN" sz="2560" dirty="0"/>
          </a:p>
          <a:p>
            <a:endParaRPr lang="en-US" altLang="zh-CN" sz="256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5594" y="3301893"/>
            <a:ext cx="5393470" cy="472561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8086575" y="8508239"/>
            <a:ext cx="3749825" cy="28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80" dirty="0">
                <a:solidFill>
                  <a:srgbClr val="0F96D4"/>
                </a:solidFill>
              </a:rPr>
              <a:t>https://arxiv.org/abs/1409.7618</a:t>
            </a:r>
          </a:p>
        </p:txBody>
      </p:sp>
    </p:spTree>
    <p:extLst>
      <p:ext uri="{BB962C8B-B14F-4D97-AF65-F5344CB8AC3E}">
        <p14:creationId xmlns:p14="http://schemas.microsoft.com/office/powerpoint/2010/main" val="280424477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8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Online Multiple Objects </a:t>
            </a:r>
            <a:r>
              <a:rPr lang="en-US" altLang="zh-CN" sz="3200" b="1" dirty="0">
                <a:latin typeface="Salesforce Sans"/>
                <a:ea typeface="微软雅黑" panose="020B0503020204020204" pitchFamily="34" charset="-122"/>
              </a:rPr>
              <a:t>Tracking System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8810" y="2949522"/>
            <a:ext cx="10820328" cy="4951614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560" dirty="0" smtClean="0"/>
              <a:t>Fours Steps:</a:t>
            </a:r>
          </a:p>
          <a:p>
            <a:r>
              <a:rPr lang="en-US" altLang="zh-CN" sz="2560" dirty="0"/>
              <a:t>Detect:  Deformable Part Model </a:t>
            </a:r>
            <a:r>
              <a:rPr lang="en-US" altLang="zh-CN" sz="2560" dirty="0" smtClean="0"/>
              <a:t>Algorithm </a:t>
            </a:r>
            <a:endParaRPr lang="en-US" altLang="zh-CN" sz="2560" dirty="0"/>
          </a:p>
          <a:p>
            <a:r>
              <a:rPr lang="en-US" altLang="zh-CN" sz="2560" dirty="0"/>
              <a:t>Prediction: Recurrent Neural Network</a:t>
            </a:r>
          </a:p>
          <a:p>
            <a:r>
              <a:rPr lang="en-US" altLang="zh-CN" sz="2560" dirty="0"/>
              <a:t>Data Assignment: LSTM</a:t>
            </a:r>
          </a:p>
          <a:p>
            <a:r>
              <a:rPr lang="en-US" altLang="zh-CN" sz="2560" dirty="0"/>
              <a:t>Update: Recurrent Neural Network</a:t>
            </a:r>
          </a:p>
          <a:p>
            <a:pPr lvl="1"/>
            <a:endParaRPr lang="en-US" altLang="zh-CN" sz="2160" dirty="0"/>
          </a:p>
          <a:p>
            <a:endParaRPr lang="en-US" altLang="zh-CN" sz="2560" dirty="0"/>
          </a:p>
          <a:p>
            <a:endParaRPr lang="en-US" altLang="zh-CN" sz="256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304" y="5985303"/>
            <a:ext cx="7245224" cy="2844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6327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 10"/>
          <p:cNvSpPr>
            <a:spLocks noGrp="1"/>
          </p:cNvSpPr>
          <p:nvPr>
            <p:ph type="title"/>
          </p:nvPr>
        </p:nvSpPr>
        <p:spPr>
          <a:xfrm>
            <a:off x="3951123" y="417440"/>
            <a:ext cx="10841997" cy="525208"/>
          </a:xfrm>
        </p:spPr>
        <p:txBody>
          <a:bodyPr/>
          <a:lstStyle/>
          <a:p>
            <a:r>
              <a:rPr lang="de-DE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D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ata</a:t>
            </a:r>
            <a:r>
              <a:rPr lang="en-US" altLang="zh-CN" sz="3413" dirty="0">
                <a:latin typeface="Salesforce Sans"/>
                <a:ea typeface="微软雅黑" panose="020B0503020204020204" pitchFamily="34" charset="-122"/>
                <a:sym typeface="Salesforce Sans"/>
              </a:rPr>
              <a:t> </a:t>
            </a:r>
            <a:r>
              <a:rPr lang="en-US" altLang="zh-CN" sz="3413" dirty="0" err="1">
                <a:latin typeface="Salesforce Sans"/>
                <a:ea typeface="微软雅黑" panose="020B0503020204020204" pitchFamily="34" charset="-122"/>
                <a:sym typeface="Salesforce Sans"/>
              </a:rPr>
              <a:t>Fsuion</a:t>
            </a:r>
            <a:endParaRPr lang="de-DE" dirty="0"/>
          </a:p>
        </p:txBody>
      </p:sp>
      <p:sp>
        <p:nvSpPr>
          <p:cNvPr id="76" name="Foliennummernplatzhalter 7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6F15528-21DE-4FAA-801E-634DDDAF4B2B}" type="slidenum">
              <a:rPr lang="de-DE" smtClean="0"/>
              <a:pPr/>
              <a:t>9</a:t>
            </a:fld>
            <a:endParaRPr lang="de-DE" dirty="0"/>
          </a:p>
        </p:txBody>
      </p:sp>
      <p:sp>
        <p:nvSpPr>
          <p:cNvPr id="2" name="矩形 1"/>
          <p:cNvSpPr/>
          <p:nvPr/>
        </p:nvSpPr>
        <p:spPr>
          <a:xfrm>
            <a:off x="28810" y="1599590"/>
            <a:ext cx="1082032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08148" lvl="1"/>
            <a:r>
              <a:rPr lang="en-US" altLang="zh-CN" sz="3200" b="1" dirty="0" smtClean="0">
                <a:latin typeface="Salesforce Sans"/>
                <a:ea typeface="微软雅黑" panose="020B0503020204020204" pitchFamily="34" charset="-122"/>
              </a:rPr>
              <a:t>RNN</a:t>
            </a:r>
            <a:endParaRPr lang="en-US" altLang="zh-CN" sz="3200" b="1" dirty="0">
              <a:latin typeface="Salesforce Sans"/>
              <a:ea typeface="微软雅黑" panose="020B0503020204020204" pitchFamily="34" charset="-122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内容占位符 10">
            <a:extLst>
              <a:ext uri="{FF2B5EF4-FFF2-40B4-BE49-F238E27FC236}">
                <a16:creationId xmlns:a16="http://schemas.microsoft.com/office/drawing/2014/main" id="{41C90D58-7C9F-4FA1-8ECC-865F7FC8AEA4}"/>
              </a:ext>
            </a:extLst>
          </p:cNvPr>
          <p:cNvSpPr txBox="1">
            <a:spLocks/>
          </p:cNvSpPr>
          <p:nvPr/>
        </p:nvSpPr>
        <p:spPr>
          <a:xfrm>
            <a:off x="28810" y="2949522"/>
            <a:ext cx="10820328" cy="4951614"/>
          </a:xfrm>
          <a:prstGeom prst="rect">
            <a:avLst/>
          </a:prstGeom>
        </p:spPr>
        <p:txBody>
          <a:bodyPr vert="horz" lIns="173367" tIns="86683" rIns="173367" bIns="86683" rtlCol="0">
            <a:noAutofit/>
          </a:bodyPr>
          <a:lstStyle>
            <a:lvl1pPr marL="304747" indent="-304747" algn="l" defTabSz="1218987" rtl="0" eaLnBrk="1" latinLnBrk="0" hangingPunct="1">
              <a:lnSpc>
                <a:spcPct val="90000"/>
              </a:lnSpc>
              <a:spcBef>
                <a:spcPts val="1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8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60949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2pPr>
            <a:lvl3pPr marL="91424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3pPr>
            <a:lvl4pPr marL="121898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4pPr>
            <a:lvl5pPr marL="152373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5pPr>
            <a:lvl6pPr marL="182848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3227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37973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720" indent="-231607" algn="l" defTabSz="1218987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accent1"/>
              </a:buClr>
              <a:buSzPct val="80000"/>
              <a:buFont typeface="Arial" pitchFamily="34" charset="0"/>
              <a:buChar char="•"/>
              <a:defRPr sz="20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zh-CN" sz="2560" dirty="0"/>
          </a:p>
          <a:p>
            <a:r>
              <a:rPr lang="en-US" altLang="zh-CN" sz="2560" dirty="0" smtClean="0"/>
              <a:t>Combine of input layer, output layer, hidden layer</a:t>
            </a:r>
          </a:p>
          <a:p>
            <a:r>
              <a:rPr lang="en-US" altLang="zh-CN" sz="2560" dirty="0" smtClean="0"/>
              <a:t>Learnable parameter: Hidden system state</a:t>
            </a:r>
          </a:p>
          <a:p>
            <a:r>
              <a:rPr lang="en-US" altLang="zh-CN" sz="2560" dirty="0" smtClean="0"/>
              <a:t>Have </a:t>
            </a:r>
            <a:r>
              <a:rPr lang="en-US" altLang="zh-CN" sz="2560" dirty="0"/>
              <a:t>m</a:t>
            </a:r>
            <a:r>
              <a:rPr lang="en-US" altLang="zh-CN" sz="2560" dirty="0" smtClean="0"/>
              <a:t>emory, suitable for handling time series data</a:t>
            </a:r>
          </a:p>
          <a:p>
            <a:pPr marL="0" indent="0">
              <a:buNone/>
            </a:pPr>
            <a:endParaRPr lang="en-US" altLang="zh-CN" sz="256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8692" y="6532984"/>
            <a:ext cx="7057541" cy="191426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5782320" y="8549208"/>
            <a:ext cx="6695562" cy="486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280" dirty="0">
                <a:solidFill>
                  <a:srgbClr val="0F96D4"/>
                </a:solidFill>
              </a:rPr>
              <a:t>https://medium.com/explore-artificial-intelligence/an-introduction-to-recurrent-neural-networks-72c97bf0912</a:t>
            </a:r>
          </a:p>
        </p:txBody>
      </p:sp>
    </p:spTree>
    <p:extLst>
      <p:ext uri="{BB962C8B-B14F-4D97-AF65-F5344CB8AC3E}">
        <p14:creationId xmlns:p14="http://schemas.microsoft.com/office/powerpoint/2010/main" val="16092202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1665</TotalTime>
  <Words>749</Words>
  <Application>Microsoft Office PowerPoint</Application>
  <PresentationFormat>自定义</PresentationFormat>
  <Paragraphs>251</Paragraphs>
  <Slides>25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6" baseType="lpstr">
      <vt:lpstr>DINPro</vt:lpstr>
      <vt:lpstr>Geneva</vt:lpstr>
      <vt:lpstr>Salesforce Sans</vt:lpstr>
      <vt:lpstr>宋体</vt:lpstr>
      <vt:lpstr>微软雅黑</vt:lpstr>
      <vt:lpstr>Arial</vt:lpstr>
      <vt:lpstr>Calibri</vt:lpstr>
      <vt:lpstr>Cambria Math</vt:lpstr>
      <vt:lpstr>Times New Roman</vt:lpstr>
      <vt:lpstr>Wingdings</vt:lpstr>
      <vt:lpstr>Office Theme</vt:lpstr>
      <vt:lpstr>Online Multi-Target Tracking Using Recurrent Neural Networks</vt:lpstr>
      <vt:lpstr>Outline</vt:lpstr>
      <vt:lpstr>Outline</vt:lpstr>
      <vt:lpstr>Data Fsuion</vt:lpstr>
      <vt:lpstr>Data Fsuion</vt:lpstr>
      <vt:lpstr>Data Fsuion</vt:lpstr>
      <vt:lpstr>Data Fsuion</vt:lpstr>
      <vt:lpstr>Data Fsuion</vt:lpstr>
      <vt:lpstr>Data Fsuion</vt:lpstr>
      <vt:lpstr>Data Fsuion</vt:lpstr>
      <vt:lpstr>Data Fsuion</vt:lpstr>
      <vt:lpstr>Outline</vt:lpstr>
      <vt:lpstr>Data Fsuion</vt:lpstr>
      <vt:lpstr>Data Fsuion</vt:lpstr>
      <vt:lpstr>Data Fsuion</vt:lpstr>
      <vt:lpstr>Data Fsuion</vt:lpstr>
      <vt:lpstr>Data Fsuion</vt:lpstr>
      <vt:lpstr>Data Fsuion</vt:lpstr>
      <vt:lpstr>Data Fsuion</vt:lpstr>
      <vt:lpstr>Outline</vt:lpstr>
      <vt:lpstr>Data Fsuion</vt:lpstr>
      <vt:lpstr>Data Fsuion</vt:lpstr>
      <vt:lpstr>Data Fsuion</vt:lpstr>
      <vt:lpstr>Question time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Lange, Regina (ZVW)</dc:creator>
  <cp:lastModifiedBy>Yifan Chen</cp:lastModifiedBy>
  <cp:revision>159</cp:revision>
  <dcterms:created xsi:type="dcterms:W3CDTF">2017-01-26T06:58:26Z</dcterms:created>
  <dcterms:modified xsi:type="dcterms:W3CDTF">2019-06-19T23:23:09Z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2016-08-08T00:00:00Z</vt:filetime>
  </property>
  <property fmtid="{D5CDD505-2E9C-101B-9397-08002B2CF9AE}" pid="3" name="Creator">
    <vt:lpwstr>Adobe InDesign CC 2015 (Macintosh)</vt:lpwstr>
  </property>
  <property fmtid="{D5CDD505-2E9C-101B-9397-08002B2CF9AE}" pid="4" name="LastSaved">
    <vt:filetime>2016-08-08T00:00:00Z</vt:filetime>
  </property>
</Properties>
</file>